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01"/>
  </p:notesMasterIdLst>
  <p:handoutMasterIdLst>
    <p:handoutMasterId r:id="rId102"/>
  </p:handoutMasterIdLst>
  <p:sldIdLst>
    <p:sldId id="265" r:id="rId5"/>
    <p:sldId id="382" r:id="rId6"/>
    <p:sldId id="314" r:id="rId7"/>
    <p:sldId id="395" r:id="rId8"/>
    <p:sldId id="396" r:id="rId9"/>
    <p:sldId id="397" r:id="rId10"/>
    <p:sldId id="398" r:id="rId11"/>
    <p:sldId id="399" r:id="rId12"/>
    <p:sldId id="315" r:id="rId13"/>
    <p:sldId id="406" r:id="rId14"/>
    <p:sldId id="408" r:id="rId15"/>
    <p:sldId id="409" r:id="rId16"/>
    <p:sldId id="410" r:id="rId17"/>
    <p:sldId id="411" r:id="rId18"/>
    <p:sldId id="412" r:id="rId19"/>
    <p:sldId id="413" r:id="rId20"/>
    <p:sldId id="414" r:id="rId21"/>
    <p:sldId id="415" r:id="rId22"/>
    <p:sldId id="417" r:id="rId23"/>
    <p:sldId id="418" r:id="rId24"/>
    <p:sldId id="419" r:id="rId25"/>
    <p:sldId id="421" r:id="rId26"/>
    <p:sldId id="422" r:id="rId27"/>
    <p:sldId id="424" r:id="rId28"/>
    <p:sldId id="426" r:id="rId29"/>
    <p:sldId id="427" r:id="rId30"/>
    <p:sldId id="428" r:id="rId31"/>
    <p:sldId id="429" r:id="rId32"/>
    <p:sldId id="316" r:id="rId33"/>
    <p:sldId id="351" r:id="rId34"/>
    <p:sldId id="352" r:id="rId35"/>
    <p:sldId id="353" r:id="rId36"/>
    <p:sldId id="383" r:id="rId37"/>
    <p:sldId id="354" r:id="rId38"/>
    <p:sldId id="355" r:id="rId39"/>
    <p:sldId id="317" r:id="rId40"/>
    <p:sldId id="385" r:id="rId41"/>
    <p:sldId id="386" r:id="rId42"/>
    <p:sldId id="387" r:id="rId43"/>
    <p:sldId id="388" r:id="rId44"/>
    <p:sldId id="389" r:id="rId45"/>
    <p:sldId id="318" r:id="rId46"/>
    <p:sldId id="310" r:id="rId47"/>
    <p:sldId id="326" r:id="rId48"/>
    <p:sldId id="328" r:id="rId49"/>
    <p:sldId id="329" r:id="rId50"/>
    <p:sldId id="330" r:id="rId51"/>
    <p:sldId id="319" r:id="rId52"/>
    <p:sldId id="390" r:id="rId53"/>
    <p:sldId id="391" r:id="rId54"/>
    <p:sldId id="392" r:id="rId55"/>
    <p:sldId id="393" r:id="rId56"/>
    <p:sldId id="394" r:id="rId57"/>
    <p:sldId id="320" r:id="rId58"/>
    <p:sldId id="400" r:id="rId59"/>
    <p:sldId id="401" r:id="rId60"/>
    <p:sldId id="402" r:id="rId61"/>
    <p:sldId id="403" r:id="rId62"/>
    <p:sldId id="404" r:id="rId63"/>
    <p:sldId id="405" r:id="rId64"/>
    <p:sldId id="323" r:id="rId65"/>
    <p:sldId id="431" r:id="rId66"/>
    <p:sldId id="433" r:id="rId67"/>
    <p:sldId id="435" r:id="rId68"/>
    <p:sldId id="436" r:id="rId69"/>
    <p:sldId id="438" r:id="rId70"/>
    <p:sldId id="440" r:id="rId71"/>
    <p:sldId id="441" r:id="rId72"/>
    <p:sldId id="442" r:id="rId73"/>
    <p:sldId id="443" r:id="rId74"/>
    <p:sldId id="321" r:id="rId75"/>
    <p:sldId id="458" r:id="rId76"/>
    <p:sldId id="459" r:id="rId77"/>
    <p:sldId id="460" r:id="rId78"/>
    <p:sldId id="461" r:id="rId79"/>
    <p:sldId id="462" r:id="rId80"/>
    <p:sldId id="322" r:id="rId81"/>
    <p:sldId id="445" r:id="rId82"/>
    <p:sldId id="447" r:id="rId83"/>
    <p:sldId id="448" r:id="rId84"/>
    <p:sldId id="450" r:id="rId85"/>
    <p:sldId id="451" r:id="rId86"/>
    <p:sldId id="453" r:id="rId87"/>
    <p:sldId id="454" r:id="rId88"/>
    <p:sldId id="455" r:id="rId89"/>
    <p:sldId id="456" r:id="rId90"/>
    <p:sldId id="457" r:id="rId91"/>
    <p:sldId id="324" r:id="rId92"/>
    <p:sldId id="336" r:id="rId93"/>
    <p:sldId id="337" r:id="rId94"/>
    <p:sldId id="338" r:id="rId95"/>
    <p:sldId id="384" r:id="rId96"/>
    <p:sldId id="339" r:id="rId97"/>
    <p:sldId id="340" r:id="rId98"/>
    <p:sldId id="325" r:id="rId99"/>
    <p:sldId id="381" r:id="rId100"/>
  </p:sldIdLst>
  <p:sldSz cx="12188825" cy="6858000"/>
  <p:notesSz cx="6858000" cy="9144000"/>
  <p:custDataLst>
    <p:tags r:id="rId103"/>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1" autoAdjust="0"/>
  </p:normalViewPr>
  <p:slideViewPr>
    <p:cSldViewPr showGuides="1">
      <p:cViewPr varScale="1">
        <p:scale>
          <a:sx n="114" d="100"/>
          <a:sy n="114" d="100"/>
        </p:scale>
        <p:origin x="414" y="102"/>
      </p:cViewPr>
      <p:guideLst>
        <p:guide pos="3839"/>
        <p:guide orient="horz" pos="2160"/>
      </p:guideLst>
    </p:cSldViewPr>
  </p:slideViewPr>
  <p:outlineViewPr>
    <p:cViewPr>
      <p:scale>
        <a:sx n="33" d="100"/>
        <a:sy n="33" d="100"/>
      </p:scale>
      <p:origin x="0" y="-576"/>
    </p:cViewPr>
  </p:outlineViewPr>
  <p:notesTextViewPr>
    <p:cViewPr>
      <p:scale>
        <a:sx n="1" d="1"/>
        <a:sy n="1" d="1"/>
      </p:scale>
      <p:origin x="0" y="-24"/>
    </p:cViewPr>
  </p:notesTextViewPr>
  <p:sorterViewPr>
    <p:cViewPr>
      <p:scale>
        <a:sx n="100" d="100"/>
        <a:sy n="100" d="100"/>
      </p:scale>
      <p:origin x="0" y="0"/>
    </p:cViewPr>
  </p:sorterViewPr>
  <p:notesViewPr>
    <p:cSldViewPr showGuides="1">
      <p:cViewPr varScale="1">
        <p:scale>
          <a:sx n="91" d="100"/>
          <a:sy n="91" d="100"/>
        </p:scale>
        <p:origin x="3750"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gs" Target="tags/tag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23/02/2017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23/02/2017</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Describen no solamente patrones de objetos o de clases, sino que también engloban patrones de comunicación entre ellos. </a:t>
            </a:r>
            <a:endParaRPr lang="es-MX" dirty="0"/>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2</a:t>
            </a:fld>
            <a:endParaRPr lang="es-ES" dirty="0"/>
          </a:p>
        </p:txBody>
      </p:sp>
    </p:spTree>
    <p:extLst>
      <p:ext uri="{BB962C8B-B14F-4D97-AF65-F5344CB8AC3E}">
        <p14:creationId xmlns:p14="http://schemas.microsoft.com/office/powerpoint/2010/main" val="1132267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CD3C35DA-5325-48E2-9738-A6AFA821EAAD}" type="slidenum">
              <a:t>15</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086038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10C312BC-A9A7-4921-A136-A4C5463D3A65}" type="slidenum">
              <a:t>16</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84721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A2FD7EA7-52A7-4E49-9798-E0848FB47D93}" type="slidenum">
              <a:t>17</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06017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4A2F5BBC-4F54-456E-AF8A-A8E13219F55B}" type="slidenum">
              <a:t>18</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97901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71C45828-D582-4C56-A271-43158CC2B503}" type="slidenum">
              <a:t>19</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997592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60F2B59F-3DDB-4E3B-93D2-55D3AF014A2C}" type="slidenum">
              <a:t>20</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37628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CAFA08A6-962C-46EF-A63E-5370E8839DC6}" type="slidenum">
              <a:t>21</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06488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F37C134B-619A-49B2-9427-5CBA2A48448E}" type="slidenum">
              <a:t>22</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451736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5EC6344D-4570-4DB5-B6ED-1B091700BACA}" type="slidenum">
              <a:t>23</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081839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55A374AD-CD8A-4038-A3A7-B17FEB3DF7E8}" type="slidenum">
              <a:t>24</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642919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3</a:t>
            </a:fld>
            <a:endParaRPr lang="es-ES" dirty="0"/>
          </a:p>
        </p:txBody>
      </p:sp>
    </p:spTree>
    <p:extLst>
      <p:ext uri="{BB962C8B-B14F-4D97-AF65-F5344CB8AC3E}">
        <p14:creationId xmlns:p14="http://schemas.microsoft.com/office/powerpoint/2010/main" val="1661138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794F82A4-2165-4A76-A91C-DB8A9E886B82}" type="slidenum">
              <a:t>25</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25674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6C803BF1-C798-498C-A4B6-00F88C716D26}" type="slidenum">
              <a:t>26</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62767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A82465D3-500E-405D-BA23-8E48BA7E74D0}" type="slidenum">
              <a:t>27</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513540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A7A4522-9F28-404A-82A3-4316D0B381E0}" type="slidenum">
              <a:t>28</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33830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32</a:t>
            </a:fld>
            <a:endParaRPr lang="es-ES" dirty="0"/>
          </a:p>
        </p:txBody>
      </p:sp>
    </p:spTree>
    <p:extLst>
      <p:ext uri="{BB962C8B-B14F-4D97-AF65-F5344CB8AC3E}">
        <p14:creationId xmlns:p14="http://schemas.microsoft.com/office/powerpoint/2010/main" val="3200133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35</a:t>
            </a:fld>
            <a:endParaRPr lang="es-ES" dirty="0"/>
          </a:p>
        </p:txBody>
      </p:sp>
    </p:spTree>
    <p:extLst>
      <p:ext uri="{BB962C8B-B14F-4D97-AF65-F5344CB8AC3E}">
        <p14:creationId xmlns:p14="http://schemas.microsoft.com/office/powerpoint/2010/main" val="3158605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39</a:t>
            </a:fld>
            <a:endParaRPr lang="es-ES" dirty="0"/>
          </a:p>
        </p:txBody>
      </p:sp>
    </p:spTree>
    <p:extLst>
      <p:ext uri="{BB962C8B-B14F-4D97-AF65-F5344CB8AC3E}">
        <p14:creationId xmlns:p14="http://schemas.microsoft.com/office/powerpoint/2010/main" val="560617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41</a:t>
            </a:fld>
            <a:endParaRPr lang="es-ES" dirty="0"/>
          </a:p>
        </p:txBody>
      </p:sp>
    </p:spTree>
    <p:extLst>
      <p:ext uri="{BB962C8B-B14F-4D97-AF65-F5344CB8AC3E}">
        <p14:creationId xmlns:p14="http://schemas.microsoft.com/office/powerpoint/2010/main" val="2809089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-En primer lugar, definiremos una interfaz para exponer las operaciones que un intermediario puede realizar, la cual llamaremos Mediator. Como es evidente debemos implementar dicha interfaz mediante una clase </a:t>
            </a:r>
            <a:r>
              <a:rPr lang="es-ES" sz="1200" kern="1200" dirty="0" err="1">
                <a:solidFill>
                  <a:schemeClr val="tx1"/>
                </a:solidFill>
                <a:effectLst/>
                <a:latin typeface="+mn-lt"/>
                <a:ea typeface="+mn-ea"/>
                <a:cs typeface="+mn-cs"/>
              </a:rPr>
              <a:t>ConcreteMediator</a:t>
            </a:r>
            <a:r>
              <a:rPr lang="es-ES" sz="1200" kern="1200" dirty="0">
                <a:solidFill>
                  <a:schemeClr val="tx1"/>
                </a:solidFill>
                <a:effectLst/>
                <a:latin typeface="+mn-lt"/>
                <a:ea typeface="+mn-ea"/>
                <a:cs typeface="+mn-cs"/>
              </a:rPr>
              <a:t> para dotar a éste de funcionalidad.</a:t>
            </a:r>
            <a:endParaRPr lang="es-MX"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-El siguiente paso es definir la interfaz de los integrantes del sistema, la cual llamaremos </a:t>
            </a:r>
            <a:r>
              <a:rPr lang="es-ES" sz="1200" kern="1200" dirty="0" err="1">
                <a:solidFill>
                  <a:schemeClr val="tx1"/>
                </a:solidFill>
                <a:effectLst/>
                <a:latin typeface="+mn-lt"/>
                <a:ea typeface="+mn-ea"/>
                <a:cs typeface="+mn-cs"/>
              </a:rPr>
              <a:t>Colleague</a:t>
            </a:r>
            <a:r>
              <a:rPr lang="es-ES" sz="1200" kern="1200" dirty="0">
                <a:solidFill>
                  <a:schemeClr val="tx1"/>
                </a:solidFill>
                <a:effectLst/>
                <a:latin typeface="+mn-lt"/>
                <a:ea typeface="+mn-ea"/>
                <a:cs typeface="+mn-cs"/>
              </a:rPr>
              <a:t>. Aquí se expondrán todas las operaciones que un objeto perteneciente al sistema puede realizar para comunicarse. Podemos crear diferentes tipos de colegas siempre y cuando respeten la interfaz.</a:t>
            </a:r>
            <a:endParaRPr lang="es-MX"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*Mediator: Establece las operaciones que pueden realizarse sobre el sistema encapsulado.</a:t>
            </a:r>
            <a:endParaRPr lang="es-MX"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ConcreteMediator</a:t>
            </a:r>
            <a:r>
              <a:rPr lang="es-ES" sz="1200" kern="1200" dirty="0">
                <a:solidFill>
                  <a:schemeClr val="tx1"/>
                </a:solidFill>
                <a:effectLst/>
                <a:latin typeface="+mn-lt"/>
                <a:ea typeface="+mn-ea"/>
                <a:cs typeface="+mn-cs"/>
              </a:rPr>
              <a:t>: Implementa las operaciones anteriores y define la interacción de los elementos del sistema. Actúa de procesador central.</a:t>
            </a:r>
            <a:endParaRPr lang="es-MX"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Colleague</a:t>
            </a:r>
            <a:r>
              <a:rPr lang="es-ES" sz="1200" kern="1200" dirty="0">
                <a:solidFill>
                  <a:schemeClr val="tx1"/>
                </a:solidFill>
                <a:effectLst/>
                <a:latin typeface="+mn-lt"/>
                <a:ea typeface="+mn-ea"/>
                <a:cs typeface="+mn-cs"/>
              </a:rPr>
              <a:t>: Establece las operaciones comunes que todo integrante del sistema debe implementar.</a:t>
            </a:r>
            <a:endParaRPr lang="es-MX"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ConcreteColleague</a:t>
            </a:r>
            <a:r>
              <a:rPr lang="es-ES" sz="1200" kern="1200" dirty="0">
                <a:solidFill>
                  <a:schemeClr val="tx1"/>
                </a:solidFill>
                <a:effectLst/>
                <a:latin typeface="+mn-lt"/>
                <a:ea typeface="+mn-ea"/>
                <a:cs typeface="+mn-cs"/>
              </a:rPr>
              <a:t>: Es el integrante real del sistema que implementa todas las operaciones establecidas por la interfaz </a:t>
            </a:r>
            <a:r>
              <a:rPr lang="es-ES" sz="1200" kern="1200" dirty="0" err="1">
                <a:solidFill>
                  <a:schemeClr val="tx1"/>
                </a:solidFill>
                <a:effectLst/>
                <a:latin typeface="+mn-lt"/>
                <a:ea typeface="+mn-ea"/>
                <a:cs typeface="+mn-cs"/>
              </a:rPr>
              <a:t>Colleague</a:t>
            </a:r>
            <a:r>
              <a:rPr lang="es-ES" sz="1200" kern="1200" dirty="0">
                <a:solidFill>
                  <a:schemeClr val="tx1"/>
                </a:solidFill>
                <a:effectLst/>
                <a:latin typeface="+mn-lt"/>
                <a:ea typeface="+mn-ea"/>
                <a:cs typeface="+mn-cs"/>
              </a:rPr>
              <a:t> y las suyas propias.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45</a:t>
            </a:fld>
            <a:endParaRPr lang="es-ES" dirty="0"/>
          </a:p>
        </p:txBody>
      </p:sp>
    </p:spTree>
    <p:extLst>
      <p:ext uri="{BB962C8B-B14F-4D97-AF65-F5344CB8AC3E}">
        <p14:creationId xmlns:p14="http://schemas.microsoft.com/office/powerpoint/2010/main" val="311840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a:solidFill>
                  <a:schemeClr val="tx1"/>
                </a:solidFill>
                <a:effectLst/>
                <a:latin typeface="+mn-lt"/>
                <a:ea typeface="+mn-ea"/>
                <a:cs typeface="+mn-cs"/>
              </a:rPr>
              <a:t>Primero, simplifica el mantenimiento, al localizar su posible comportamiento, en caso contrario se esparce entre diferentes clases en un mismo objeto.</a:t>
            </a:r>
            <a:endParaRPr lang="es-MX"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Segundo, evita la necesidad de acoplar los objetos.</a:t>
            </a:r>
            <a:endParaRPr lang="es-MX" sz="1200" kern="1200" dirty="0">
              <a:solidFill>
                <a:schemeClr val="tx1"/>
              </a:solidFill>
              <a:effectLst/>
              <a:latin typeface="+mn-lt"/>
              <a:ea typeface="+mn-ea"/>
              <a:cs typeface="+mn-cs"/>
            </a:endParaRPr>
          </a:p>
          <a:p>
            <a:pPr lvl="0"/>
            <a:r>
              <a:rPr lang="es-ES" sz="1200" kern="1200" dirty="0">
                <a:solidFill>
                  <a:schemeClr val="tx1"/>
                </a:solidFill>
                <a:effectLst/>
                <a:latin typeface="+mn-lt"/>
                <a:ea typeface="+mn-ea"/>
                <a:cs typeface="+mn-cs"/>
              </a:rPr>
              <a:t>Tercero, esto simplifica la lógica al reemplazar las interacciones "Muchos a muchos" entre controles individuales con interacciones "uno a muchos" entre el mediador y los colegas.</a:t>
            </a:r>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47</a:t>
            </a:fld>
            <a:endParaRPr lang="es-ES" dirty="0"/>
          </a:p>
        </p:txBody>
      </p:sp>
    </p:spTree>
    <p:extLst>
      <p:ext uri="{BB962C8B-B14F-4D97-AF65-F5344CB8AC3E}">
        <p14:creationId xmlns:p14="http://schemas.microsoft.com/office/powerpoint/2010/main" val="3500476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6</a:t>
            </a:fld>
            <a:endParaRPr lang="es-ES" dirty="0"/>
          </a:p>
        </p:txBody>
      </p:sp>
    </p:spTree>
    <p:extLst>
      <p:ext uri="{BB962C8B-B14F-4D97-AF65-F5344CB8AC3E}">
        <p14:creationId xmlns:p14="http://schemas.microsoft.com/office/powerpoint/2010/main" val="2626911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51</a:t>
            </a:fld>
            <a:endParaRPr lang="es-ES" dirty="0"/>
          </a:p>
        </p:txBody>
      </p:sp>
    </p:spTree>
    <p:extLst>
      <p:ext uri="{BB962C8B-B14F-4D97-AF65-F5344CB8AC3E}">
        <p14:creationId xmlns:p14="http://schemas.microsoft.com/office/powerpoint/2010/main" val="3534834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53</a:t>
            </a:fld>
            <a:endParaRPr lang="es-ES" dirty="0"/>
          </a:p>
        </p:txBody>
      </p:sp>
    </p:spTree>
    <p:extLst>
      <p:ext uri="{BB962C8B-B14F-4D97-AF65-F5344CB8AC3E}">
        <p14:creationId xmlns:p14="http://schemas.microsoft.com/office/powerpoint/2010/main" val="2999731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57</a:t>
            </a:fld>
            <a:endParaRPr lang="es-ES" dirty="0"/>
          </a:p>
        </p:txBody>
      </p:sp>
    </p:spTree>
    <p:extLst>
      <p:ext uri="{BB962C8B-B14F-4D97-AF65-F5344CB8AC3E}">
        <p14:creationId xmlns:p14="http://schemas.microsoft.com/office/powerpoint/2010/main" val="429255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endParaRPr lang="es-MX"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60</a:t>
            </a:fld>
            <a:endParaRPr lang="es-ES" dirty="0"/>
          </a:p>
        </p:txBody>
      </p:sp>
    </p:spTree>
    <p:extLst>
      <p:ext uri="{BB962C8B-B14F-4D97-AF65-F5344CB8AC3E}">
        <p14:creationId xmlns:p14="http://schemas.microsoft.com/office/powerpoint/2010/main" val="3764691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06CBC6C6-5A79-4D59-A7F4-C07B245ECFCA}" type="slidenum">
              <a:t>62</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7553881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940DFAB3-0725-4AA9-915F-C5E2F93F9775}" type="slidenum">
              <a:t>63</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3650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72A023CE-5F8B-46E2-8B6E-0F9BAB5FD3B5}" type="slidenum">
              <a:t>64</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922590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17390B5C-DB4A-4B74-A172-203E919D3887}" type="slidenum">
              <a:t>65</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060916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DA287EAA-9D4E-416E-9C38-06CD465214AA}" type="slidenum">
              <a:t>66</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210553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E7D1C4A9-44CF-489F-9813-0FB34FBA3B6F}" type="slidenum">
              <a:t>67</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604484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endParaRPr lang="es-MX" sz="120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8</a:t>
            </a:fld>
            <a:endParaRPr lang="es-ES" dirty="0"/>
          </a:p>
        </p:txBody>
      </p:sp>
    </p:spTree>
    <p:extLst>
      <p:ext uri="{BB962C8B-B14F-4D97-AF65-F5344CB8AC3E}">
        <p14:creationId xmlns:p14="http://schemas.microsoft.com/office/powerpoint/2010/main" val="3279513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4C729F9B-2C5D-44C9-8B79-A8F75EACAED0}" type="slidenum">
              <a:t>68</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25685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534FF0BC-8C83-4188-9443-43F3C09DA7E5}" type="slidenum">
              <a:t>69</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6101454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B917C317-ADEE-48BE-8751-661E1B0AEAA0}" type="slidenum">
              <a:t>70</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4768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MX" sz="1200" kern="1200" dirty="0" err="1" smtClean="0">
                <a:solidFill>
                  <a:schemeClr val="tx1"/>
                </a:solidFill>
                <a:effectLst/>
                <a:latin typeface="+mn-lt"/>
                <a:ea typeface="+mn-ea"/>
                <a:cs typeface="+mn-cs"/>
              </a:rPr>
              <a:t>Strategy</a:t>
            </a:r>
            <a:r>
              <a:rPr lang="es-MX" sz="1200" kern="1200" dirty="0" smtClean="0">
                <a:solidFill>
                  <a:schemeClr val="tx1"/>
                </a:solidFill>
                <a:effectLst/>
                <a:latin typeface="+mn-lt"/>
                <a:ea typeface="+mn-ea"/>
                <a:cs typeface="+mn-cs"/>
              </a:rPr>
              <a:t>: Declara una interfaz común a todos los algoritmos soportados</a:t>
            </a:r>
          </a:p>
          <a:p>
            <a:pPr lvl="0"/>
            <a:r>
              <a:rPr lang="es-MX" sz="1200" kern="1200" dirty="0" err="1" smtClean="0">
                <a:solidFill>
                  <a:schemeClr val="tx1"/>
                </a:solidFill>
                <a:effectLst/>
                <a:latin typeface="+mn-lt"/>
                <a:ea typeface="+mn-ea"/>
                <a:cs typeface="+mn-cs"/>
              </a:rPr>
              <a:t>ConcreteStrategy</a:t>
            </a:r>
            <a:r>
              <a:rPr lang="es-MX" sz="1200" kern="1200" dirty="0" smtClean="0">
                <a:solidFill>
                  <a:schemeClr val="tx1"/>
                </a:solidFill>
                <a:effectLst/>
                <a:latin typeface="+mn-lt"/>
                <a:ea typeface="+mn-ea"/>
                <a:cs typeface="+mn-cs"/>
              </a:rPr>
              <a:t>: Implementa el algoritmo que </a:t>
            </a:r>
            <a:r>
              <a:rPr lang="es-MX" sz="1200" kern="1200" dirty="0" err="1" smtClean="0">
                <a:solidFill>
                  <a:schemeClr val="tx1"/>
                </a:solidFill>
                <a:effectLst/>
                <a:latin typeface="+mn-lt"/>
                <a:ea typeface="+mn-ea"/>
                <a:cs typeface="+mn-cs"/>
              </a:rPr>
              <a:t>que</a:t>
            </a:r>
            <a:r>
              <a:rPr lang="es-MX" sz="1200" kern="1200" dirty="0" smtClean="0">
                <a:solidFill>
                  <a:schemeClr val="tx1"/>
                </a:solidFill>
                <a:effectLst/>
                <a:latin typeface="+mn-lt"/>
                <a:ea typeface="+mn-ea"/>
                <a:cs typeface="+mn-cs"/>
              </a:rPr>
              <a:t> usa la interfaz </a:t>
            </a:r>
            <a:r>
              <a:rPr lang="es-MX" sz="1200" kern="1200" dirty="0" err="1" smtClean="0">
                <a:solidFill>
                  <a:schemeClr val="tx1"/>
                </a:solidFill>
                <a:effectLst/>
                <a:latin typeface="+mn-lt"/>
                <a:ea typeface="+mn-ea"/>
                <a:cs typeface="+mn-cs"/>
              </a:rPr>
              <a:t>strategy</a:t>
            </a:r>
            <a:r>
              <a:rPr lang="es-MX" sz="1200" kern="1200" dirty="0" smtClean="0">
                <a:solidFill>
                  <a:schemeClr val="tx1"/>
                </a:solidFill>
                <a:effectLst/>
                <a:latin typeface="+mn-lt"/>
                <a:ea typeface="+mn-ea"/>
                <a:cs typeface="+mn-cs"/>
              </a:rPr>
              <a:t>.</a:t>
            </a:r>
          </a:p>
          <a:p>
            <a:r>
              <a:rPr lang="es-MX" sz="1200" kern="1200" dirty="0" err="1" smtClean="0">
                <a:solidFill>
                  <a:schemeClr val="tx1"/>
                </a:solidFill>
                <a:effectLst/>
                <a:latin typeface="+mn-lt"/>
                <a:ea typeface="+mn-ea"/>
                <a:cs typeface="+mn-cs"/>
              </a:rPr>
              <a:t>Context</a:t>
            </a:r>
            <a:r>
              <a:rPr lang="es-MX" sz="1200" kern="1200" dirty="0" smtClean="0">
                <a:solidFill>
                  <a:schemeClr val="tx1"/>
                </a:solidFill>
                <a:effectLst/>
                <a:latin typeface="+mn-lt"/>
                <a:ea typeface="+mn-ea"/>
                <a:cs typeface="+mn-cs"/>
              </a:rPr>
              <a:t>: Se configuran con un objeto </a:t>
            </a:r>
            <a:r>
              <a:rPr lang="es-MX" sz="1200" kern="1200" dirty="0" err="1" smtClean="0">
                <a:solidFill>
                  <a:schemeClr val="tx1"/>
                </a:solidFill>
                <a:effectLst/>
                <a:latin typeface="+mn-lt"/>
                <a:ea typeface="+mn-ea"/>
                <a:cs typeface="+mn-cs"/>
              </a:rPr>
              <a:t>ConcreteStrategy</a:t>
            </a:r>
            <a:r>
              <a:rPr lang="es-MX" sz="1200" kern="1200" dirty="0" smtClean="0">
                <a:solidFill>
                  <a:schemeClr val="tx1"/>
                </a:solidFill>
                <a:effectLst/>
                <a:latin typeface="+mn-lt"/>
                <a:ea typeface="+mn-ea"/>
                <a:cs typeface="+mn-cs"/>
              </a:rPr>
              <a:t>, mantiene una referencia a un objeto </a:t>
            </a:r>
            <a:r>
              <a:rPr lang="es-MX" sz="1200" kern="1200" dirty="0" err="1" smtClean="0">
                <a:solidFill>
                  <a:schemeClr val="tx1"/>
                </a:solidFill>
                <a:effectLst/>
                <a:latin typeface="+mn-lt"/>
                <a:ea typeface="+mn-ea"/>
                <a:cs typeface="+mn-cs"/>
              </a:rPr>
              <a:t>Strategy</a:t>
            </a:r>
            <a:r>
              <a:rPr lang="es-MX" sz="1200" kern="1200" dirty="0" smtClean="0">
                <a:solidFill>
                  <a:schemeClr val="tx1"/>
                </a:solidFill>
                <a:effectLst/>
                <a:latin typeface="+mn-lt"/>
                <a:ea typeface="+mn-ea"/>
                <a:cs typeface="+mn-cs"/>
              </a:rPr>
              <a:t>, puede definir una interfaz que permite acceder a sus datos</a:t>
            </a: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74</a:t>
            </a:fld>
            <a:endParaRPr lang="es-ES" dirty="0"/>
          </a:p>
        </p:txBody>
      </p:sp>
    </p:spTree>
    <p:extLst>
      <p:ext uri="{BB962C8B-B14F-4D97-AF65-F5344CB8AC3E}">
        <p14:creationId xmlns:p14="http://schemas.microsoft.com/office/powerpoint/2010/main" val="3472768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kern="1200" dirty="0" smtClean="0">
                <a:solidFill>
                  <a:schemeClr val="tx1"/>
                </a:solidFill>
                <a:effectLst/>
                <a:latin typeface="+mn-lt"/>
                <a:ea typeface="+mn-ea"/>
                <a:cs typeface="+mn-cs"/>
              </a:rPr>
              <a:t>-Las posibles estrategias se ejecutan dentro de un objeto de contexto que se encarga de recuperar la estrategia apropiada para el cliente. Cada una de las estrategias implementa una interfaz que define la firma del método de la estrategia.</a:t>
            </a:r>
          </a:p>
          <a:p>
            <a:pPr lvl="0"/>
            <a:r>
              <a:rPr lang="es-MX" sz="1200" kern="1200" dirty="0" smtClean="0">
                <a:solidFill>
                  <a:schemeClr val="tx1"/>
                </a:solidFill>
                <a:effectLst/>
                <a:latin typeface="+mn-lt"/>
                <a:ea typeface="+mn-ea"/>
                <a:cs typeface="+mn-cs"/>
              </a:rPr>
              <a:t>-Es parecido al patrón </a:t>
            </a:r>
            <a:r>
              <a:rPr lang="es-MX" sz="1200" kern="1200" dirty="0" err="1" smtClean="0">
                <a:solidFill>
                  <a:schemeClr val="tx1"/>
                </a:solidFill>
                <a:effectLst/>
                <a:latin typeface="+mn-lt"/>
                <a:ea typeface="+mn-ea"/>
                <a:cs typeface="+mn-cs"/>
              </a:rPr>
              <a:t>State</a:t>
            </a:r>
            <a:r>
              <a:rPr lang="es-MX" sz="1200" kern="1200" dirty="0" smtClean="0">
                <a:solidFill>
                  <a:schemeClr val="tx1"/>
                </a:solidFill>
                <a:effectLst/>
                <a:latin typeface="+mn-lt"/>
                <a:ea typeface="+mn-ea"/>
                <a:cs typeface="+mn-cs"/>
              </a:rPr>
              <a:t> (en el que un objeto puede cambiar su estado interno durante la ejecución del programa pudiendo comportarse de forma diferente entonces), mientras que con </a:t>
            </a:r>
            <a:r>
              <a:rPr lang="es-MX" sz="1200" kern="1200" dirty="0" err="1" smtClean="0">
                <a:solidFill>
                  <a:schemeClr val="tx1"/>
                </a:solidFill>
                <a:effectLst/>
                <a:latin typeface="+mn-lt"/>
                <a:ea typeface="+mn-ea"/>
                <a:cs typeface="+mn-cs"/>
              </a:rPr>
              <a:t>Strategy</a:t>
            </a:r>
            <a:r>
              <a:rPr lang="es-MX" sz="1200" kern="1200" dirty="0" smtClean="0">
                <a:solidFill>
                  <a:schemeClr val="tx1"/>
                </a:solidFill>
                <a:effectLst/>
                <a:latin typeface="+mn-lt"/>
                <a:ea typeface="+mn-ea"/>
                <a:cs typeface="+mn-cs"/>
              </a:rPr>
              <a:t> se crean varios objetos de un mismo tipo, pero pudiendo tener distintos comportamientos cada uno de ellos.</a:t>
            </a: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76</a:t>
            </a:fld>
            <a:endParaRPr lang="es-ES" dirty="0"/>
          </a:p>
        </p:txBody>
      </p:sp>
    </p:spTree>
    <p:extLst>
      <p:ext uri="{BB962C8B-B14F-4D97-AF65-F5344CB8AC3E}">
        <p14:creationId xmlns:p14="http://schemas.microsoft.com/office/powerpoint/2010/main" val="3453004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AC8CF5DF-FA83-4644-8983-1ED4F583DA9F}" type="slidenum">
              <a:t>78</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170412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066993E9-5228-4125-9797-01FB64C5D9D7}" type="slidenum">
              <a:t>79</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495255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0F72BFA5-9C72-4307-822D-564F2D47FC7E}" type="slidenum">
              <a:t>80</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3649065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51AB442C-0E1D-45DF-94FD-575AF489EF41}" type="slidenum">
              <a:t>81</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780720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CA68BA71-CF4B-451B-B84A-8DB28D618144}" type="slidenum">
              <a:t>82</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090944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8C869AEF-5352-4E97-8E50-166460B8A24C}" type="slidenum">
              <a:t>10</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1653040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9F2ED6D-2801-4317-9D23-331314F0F0DA}" type="slidenum">
              <a:t>83</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015926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7CCC0CD-03DF-467B-9B64-33DA21DA86F0}" type="slidenum">
              <a:t>84</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40595792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9FD37421-8E0E-42C8-99B5-2989CFE99160}" type="slidenum">
              <a:t>85</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221060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0FCC003-2D78-45F5-825D-BBF1F738328A}" type="slidenum">
              <a:t>86</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470115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26DE232E-C131-4477-90E4-C163BC979540}" type="slidenum">
              <a:t>87</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555025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91</a:t>
            </a:fld>
            <a:endParaRPr lang="es-ES" dirty="0"/>
          </a:p>
        </p:txBody>
      </p:sp>
    </p:spTree>
    <p:extLst>
      <p:ext uri="{BB962C8B-B14F-4D97-AF65-F5344CB8AC3E}">
        <p14:creationId xmlns:p14="http://schemas.microsoft.com/office/powerpoint/2010/main" val="1807705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endParaRPr lang="es-MX" sz="120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94</a:t>
            </a:fld>
            <a:endParaRPr lang="es-ES" dirty="0"/>
          </a:p>
        </p:txBody>
      </p:sp>
    </p:spTree>
    <p:extLst>
      <p:ext uri="{BB962C8B-B14F-4D97-AF65-F5344CB8AC3E}">
        <p14:creationId xmlns:p14="http://schemas.microsoft.com/office/powerpoint/2010/main" val="917469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649F8613-EB43-422C-9C0A-A93912B6F7B3}" type="slidenum">
              <a:t>11</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039368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F8D0B875-F246-407C-8DDC-A8B57B716D09}" type="slidenum">
              <a:t>12</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10114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E24137C1-4752-44E7-BFDF-3DA27081526C}" type="slidenum">
              <a:t>13</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293109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p:cNvSpPr txBox="1">
            <a:spLocks noGrp="1"/>
          </p:cNvSpPr>
          <p:nvPr>
            <p:ph type="sldNum" sz="quarter" idx="5"/>
          </p:nvPr>
        </p:nvSpPr>
        <p:spPr>
          <a:ln/>
        </p:spPr>
        <p:txBody>
          <a:bodyPr lIns="0" tIns="0" rIns="0" bIns="0" anchor="b" anchorCtr="0">
            <a:noAutofit/>
          </a:bodyPr>
          <a:lstStyle/>
          <a:p>
            <a:pPr lvl="0"/>
            <a:fld id="{31FC73A8-4824-4100-B81C-179255ECFAD4}" type="slidenum">
              <a:t>14</a:t>
            </a:fld>
            <a:endParaRPr lang="es-MX"/>
          </a:p>
        </p:txBody>
      </p:sp>
      <p:sp>
        <p:nvSpPr>
          <p:cNvPr id="2" name="Marcador de imagen de diapositiva 1"/>
          <p:cNvSpPr>
            <a:spLocks noGrp="1" noRot="1" noChangeAspect="1" noResize="1"/>
          </p:cNvSpPr>
          <p:nvPr>
            <p:ph type="sldImg"/>
          </p:nvPr>
        </p:nvSpPr>
        <p:spPr>
          <a:xfrm>
            <a:off x="534988" y="763588"/>
            <a:ext cx="6702425" cy="3771900"/>
          </a:xfrm>
          <a:solidFill>
            <a:srgbClr val="729FCF"/>
          </a:solidFill>
          <a:ln w="25400">
            <a:solidFill>
              <a:srgbClr val="3465A4"/>
            </a:solidFill>
            <a:prstDash val="solid"/>
          </a:ln>
        </p:spPr>
      </p:sp>
      <p:sp>
        <p:nvSpPr>
          <p:cNvPr id="3" name="Marcador de notas 2"/>
          <p:cNvSpPr txBox="1">
            <a:spLocks noGrp="1"/>
          </p:cNvSpPr>
          <p:nvPr>
            <p:ph type="body" sz="quarter" idx="1"/>
          </p:nvPr>
        </p:nvSpPr>
        <p:spPr/>
        <p:txBody>
          <a:bodyPr/>
          <a:lstStyle/>
          <a:p>
            <a:endParaRPr lang="es-MX"/>
          </a:p>
        </p:txBody>
      </p:sp>
    </p:spTree>
    <p:extLst>
      <p:ext uri="{BB962C8B-B14F-4D97-AF65-F5344CB8AC3E}">
        <p14:creationId xmlns:p14="http://schemas.microsoft.com/office/powerpoint/2010/main" val="33088566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23/02/2017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23/02/2017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23/02/2017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23/02/2017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23/02/2017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23/02/2017</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23/02/2017</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23/02/2017</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Editar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23/02/2017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23/02/2017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23/02/2017</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5.png"/><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1.png"/><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hyperlink" Target="https://www.ecured.cu/Strategy" TargetMode="External"/><Relationship Id="rId3" Type="http://schemas.openxmlformats.org/officeDocument/2006/relationships/hyperlink" Target="http://lucio.ls.fi.upm.es/docencia/proyecto/docs/patrones_gof.pdf" TargetMode="External"/><Relationship Id="rId7" Type="http://schemas.openxmlformats.org/officeDocument/2006/relationships/hyperlink" Target="http://informaticapc.com/patrones-de-diseno/mediator.php" TargetMode="External"/><Relationship Id="rId2" Type="http://schemas.openxmlformats.org/officeDocument/2006/relationships/hyperlink" Target="http://patronesdediseno.net16.net/comportamiento.html" TargetMode="External"/><Relationship Id="rId1" Type="http://schemas.openxmlformats.org/officeDocument/2006/relationships/slideLayout" Target="../slideLayouts/slideLayout3.xml"/><Relationship Id="rId6" Type="http://schemas.openxmlformats.org/officeDocument/2006/relationships/hyperlink" Target="http://programacion.net/articulo/patrones_de_diseno_xix_patrones_de_comportamiento_mediator_1022" TargetMode="External"/><Relationship Id="rId5" Type="http://schemas.openxmlformats.org/officeDocument/2006/relationships/hyperlink" Target="http://www.dofactory.com/net/mediator-design-pattern" TargetMode="External"/><Relationship Id="rId4" Type="http://schemas.openxmlformats.org/officeDocument/2006/relationships/hyperlink" Target="https://www.ecured.cu/Mediator_(Patr%C3%B3n_de_dise%C3%B1o)" TargetMode="External"/><Relationship Id="rId9" Type="http://schemas.openxmlformats.org/officeDocument/2006/relationships/image" Target="../media/image55.png"/></Relationships>
</file>

<file path=ppt/slides/_rels/slide9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261764" y="1516557"/>
            <a:ext cx="8928992" cy="2434754"/>
          </a:xfrm>
        </p:spPr>
        <p:txBody>
          <a:bodyPr rtlCol="0"/>
          <a:lstStyle/>
          <a:p>
            <a:pPr algn="ctr"/>
            <a:r>
              <a:rPr lang="es-MX" b="1" dirty="0"/>
              <a:t>Patrones de diseño de comportamiento</a:t>
            </a:r>
            <a:endParaRPr lang="es-MX" dirty="0"/>
          </a:p>
        </p:txBody>
      </p:sp>
      <p:sp>
        <p:nvSpPr>
          <p:cNvPr id="4" name="Subtítulo 3"/>
          <p:cNvSpPr>
            <a:spLocks noGrp="1"/>
          </p:cNvSpPr>
          <p:nvPr>
            <p:ph type="subTitle" idx="1"/>
          </p:nvPr>
        </p:nvSpPr>
        <p:spPr>
          <a:xfrm>
            <a:off x="765820" y="4509120"/>
            <a:ext cx="8229600" cy="2160240"/>
          </a:xfrm>
        </p:spPr>
        <p:txBody>
          <a:bodyPr rtlCol="0">
            <a:normAutofit fontScale="92500" lnSpcReduction="20000"/>
          </a:bodyPr>
          <a:lstStyle/>
          <a:p>
            <a:pPr rtl="0">
              <a:spcAft>
                <a:spcPts val="600"/>
              </a:spcAft>
            </a:pPr>
            <a:r>
              <a:rPr lang="es-ES" cap="none" dirty="0"/>
              <a:t>Integrantes:</a:t>
            </a:r>
          </a:p>
          <a:p>
            <a:pPr marL="342900" indent="-342900">
              <a:buFont typeface="Arial" panose="020B0604020202020204" pitchFamily="34" charset="0"/>
              <a:buChar char="•"/>
            </a:pPr>
            <a:r>
              <a:rPr lang="es-ES" cap="none" dirty="0"/>
              <a:t>Hernández Cruz Lázaro</a:t>
            </a:r>
          </a:p>
          <a:p>
            <a:pPr marL="342900" indent="-342900">
              <a:buFont typeface="Arial" panose="020B0604020202020204" pitchFamily="34" charset="0"/>
              <a:buChar char="•"/>
            </a:pPr>
            <a:r>
              <a:rPr lang="es-ES" cap="none" dirty="0"/>
              <a:t>Panamá Miranda Luis David</a:t>
            </a:r>
          </a:p>
          <a:p>
            <a:pPr marL="342900" indent="-342900">
              <a:buFont typeface="Arial" panose="020B0604020202020204" pitchFamily="34" charset="0"/>
              <a:buChar char="•"/>
            </a:pPr>
            <a:r>
              <a:rPr lang="es-ES" cap="none" dirty="0"/>
              <a:t>Pérez Domínguez Noé Alejandro</a:t>
            </a:r>
          </a:p>
          <a:p>
            <a:pPr marL="342900" indent="-342900">
              <a:buFont typeface="Arial" panose="020B0604020202020204" pitchFamily="34" charset="0"/>
              <a:buChar char="•"/>
            </a:pPr>
            <a:r>
              <a:rPr lang="es-ES" cap="none" dirty="0"/>
              <a:t>Rendón Martínez Cristian Alberto</a:t>
            </a:r>
          </a:p>
          <a:p>
            <a:pPr marL="342900" indent="-342900">
              <a:buFont typeface="Arial" panose="020B0604020202020204" pitchFamily="34" charset="0"/>
              <a:buChar char="•"/>
            </a:pPr>
            <a:r>
              <a:rPr lang="es-ES" cap="none" dirty="0"/>
              <a:t>Rojas Pérez Daniel Alberto</a:t>
            </a:r>
          </a:p>
          <a:p>
            <a:pPr marL="342900" indent="-342900">
              <a:buFont typeface="Arial" panose="020B0604020202020204" pitchFamily="34" charset="0"/>
              <a:buChar char="•"/>
            </a:pPr>
            <a:endParaRPr lang="es-ES" cap="none" dirty="0"/>
          </a:p>
          <a:p>
            <a:pPr>
              <a:spcAft>
                <a:spcPts val="600"/>
              </a:spcAft>
            </a:pPr>
            <a:r>
              <a:rPr lang="fr-FR" cap="none" dirty="0"/>
              <a:t>Docente:</a:t>
            </a:r>
          </a:p>
          <a:p>
            <a:r>
              <a:rPr lang="fr-FR" cap="none" dirty="0"/>
              <a:t>     Montané Jiménez Luis Gerardo</a:t>
            </a:r>
          </a:p>
          <a:p>
            <a:pPr marL="342900" indent="-342900">
              <a:buFont typeface="Arial" panose="020B0604020202020204" pitchFamily="34" charset="0"/>
              <a:buChar char="•"/>
            </a:pPr>
            <a:endParaRPr lang="es-ES" dirty="0"/>
          </a:p>
          <a:p>
            <a:pPr rtl="0"/>
            <a:endParaRPr lang="es-ES" dirty="0"/>
          </a:p>
        </p:txBody>
      </p:sp>
      <p:sp>
        <p:nvSpPr>
          <p:cNvPr id="2" name="Rectangle 3"/>
          <p:cNvSpPr>
            <a:spLocks noChangeArrowheads="1"/>
          </p:cNvSpPr>
          <p:nvPr/>
        </p:nvSpPr>
        <p:spPr bwMode="auto">
          <a:xfrm>
            <a:off x="0" y="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p>
        </p:txBody>
      </p:sp>
      <p:sp>
        <p:nvSpPr>
          <p:cNvPr id="6" name="Rectangle 4"/>
          <p:cNvSpPr>
            <a:spLocks noChangeArrowheads="1"/>
          </p:cNvSpPr>
          <p:nvPr/>
        </p:nvSpPr>
        <p:spPr bwMode="auto">
          <a:xfrm>
            <a:off x="477788" y="373558"/>
            <a:ext cx="9145016"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400" b="1" i="0" u="none" strike="noStrike" cap="none" normalizeH="0" baseline="0" dirty="0">
                <a:ln>
                  <a:noFill/>
                </a:ln>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UNIVERSIDAD VERACRUZANA</a:t>
            </a:r>
            <a:endParaRPr kumimoji="0" lang="es-MX" altLang="es-MX" sz="7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MX" sz="1600" b="1" i="0" u="none" strike="noStrike" cap="none" normalizeH="0" baseline="0" dirty="0">
                <a:ln>
                  <a:noFill/>
                </a:ln>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FACULTAD DE ESTAD</a:t>
            </a:r>
            <a:r>
              <a:rPr kumimoji="0" lang="es-ES" altLang="es-MX"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Í</a:t>
            </a:r>
            <a:r>
              <a:rPr kumimoji="0" lang="es-ES" altLang="es-MX" sz="1600" b="1" i="0" u="none" strike="noStrike" cap="none" normalizeH="0" baseline="0" dirty="0">
                <a:ln>
                  <a:noFill/>
                </a:ln>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STICA E INFORM</a:t>
            </a:r>
            <a:r>
              <a:rPr kumimoji="0" lang="es-ES" altLang="es-MX"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s-ES" altLang="es-MX" sz="1600" b="1" i="0" u="none" strike="noStrike" cap="none" normalizeH="0" baseline="0" dirty="0">
                <a:ln>
                  <a:noFill/>
                </a:ln>
                <a:solidFill>
                  <a:schemeClr val="tx1"/>
                </a:solidFill>
                <a:effectLst/>
                <a:latin typeface="Trebuchet MS" panose="020B0603020202020204" pitchFamily="34" charset="0"/>
                <a:ea typeface="Calibri" panose="020F0502020204030204" pitchFamily="34" charset="0"/>
                <a:cs typeface="Times New Roman" panose="02020603050405020304" pitchFamily="18" charset="0"/>
              </a:rPr>
              <a:t>TICA</a:t>
            </a:r>
            <a:endParaRPr kumimoji="0" lang="es-MX" altLang="es-MX" sz="700" b="0" i="0" u="none" strike="noStrike" cap="none" normalizeH="0" baseline="0" dirty="0">
              <a:ln>
                <a:noFill/>
              </a:ln>
              <a:solidFill>
                <a:schemeClr val="tx1"/>
              </a:solidFill>
              <a:effectLst/>
            </a:endParaRPr>
          </a:p>
          <a:p>
            <a:pPr lvl="0" algn="ctr" eaLnBrk="0" fontAlgn="base" hangingPunct="0">
              <a:spcBef>
                <a:spcPct val="0"/>
              </a:spcBef>
              <a:spcAft>
                <a:spcPct val="0"/>
              </a:spcAft>
            </a:pPr>
            <a:r>
              <a:rPr lang="es-ES" altLang="es-MX" sz="1400" b="1" dirty="0">
                <a:latin typeface="Trebuchet MS" panose="020B0603020202020204" pitchFamily="34" charset="0"/>
                <a:ea typeface="Calibri" panose="020F0502020204030204" pitchFamily="34" charset="0"/>
                <a:cs typeface="Times New Roman" panose="02020603050405020304" pitchFamily="18" charset="0"/>
              </a:rPr>
              <a:t>XALAPA, VER. 17 FEBRERO 2017</a:t>
            </a:r>
            <a:endParaRPr kumimoji="0" lang="es-ES" altLang="es-MX" sz="1800" b="0" i="0" u="none" strike="noStrike" cap="none" normalizeH="0" baseline="0" dirty="0">
              <a:ln>
                <a:noFill/>
              </a:ln>
              <a:solidFill>
                <a:schemeClr val="tx1"/>
              </a:solidFill>
              <a:effectLst/>
              <a:latin typeface="Arial" panose="020B0604020202020204" pitchFamily="34" charset="0"/>
            </a:endParaRPr>
          </a:p>
        </p:txBody>
      </p:sp>
      <p:pic>
        <p:nvPicPr>
          <p:cNvPr id="2058" name="Picture 10" descr="Resultado de imagen para logo uv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1924" y="228600"/>
            <a:ext cx="1386880" cy="10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9201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557908" y="476672"/>
            <a:ext cx="9217024" cy="4114801"/>
          </a:xfrm>
        </p:spPr>
        <p:txBody>
          <a:bodyPr/>
          <a:lstStyle/>
          <a:p>
            <a:pPr marL="0" lvl="0" indent="0">
              <a:buNone/>
            </a:pPr>
            <a:r>
              <a:rPr lang="es-MX" dirty="0"/>
              <a:t>Sinopsis:</a:t>
            </a:r>
          </a:p>
          <a:p>
            <a:pPr lvl="0" algn="just"/>
            <a:r>
              <a:rPr lang="es-MX" dirty="0"/>
              <a:t>“Encapsular una petición como un objeto, de modo que puedan parametrizarse otros objetos con distintas peticiones o colas de peticiones y proporcionar soporte para realizar operaciones que puedan deshacerse”.</a:t>
            </a:r>
          </a:p>
        </p:txBody>
      </p:sp>
      <p:sp>
        <p:nvSpPr>
          <p:cNvPr id="4" name="Marcador de texto 2"/>
          <p:cNvSpPr txBox="1">
            <a:spLocks/>
          </p:cNvSpPr>
          <p:nvPr/>
        </p:nvSpPr>
        <p:spPr>
          <a:xfrm>
            <a:off x="1701924" y="3429000"/>
            <a:ext cx="9134391" cy="273975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SzPct val="45000"/>
              <a:buNone/>
            </a:pPr>
            <a:r>
              <a:rPr lang="es-MX" dirty="0"/>
              <a:t>C</a:t>
            </a:r>
            <a:r>
              <a:rPr lang="es-MX" dirty="0" smtClean="0"/>
              <a:t>ontexto:</a:t>
            </a:r>
          </a:p>
          <a:p>
            <a:pPr algn="just"/>
            <a:r>
              <a:rPr lang="es-MX" dirty="0" smtClean="0"/>
              <a:t> Este patrón, al encapsular en un objeto la acción, promueve una separación entre dicha acción y la petición que resuelve, lo cual redunda en una mayor flexibilidad en todo lo relativo a la acción.</a:t>
            </a:r>
            <a:endParaRPr lang="es-MX" dirty="0"/>
          </a:p>
        </p:txBody>
      </p:sp>
    </p:spTree>
    <p:extLst>
      <p:ext uri="{BB962C8B-B14F-4D97-AF65-F5344CB8AC3E}">
        <p14:creationId xmlns:p14="http://schemas.microsoft.com/office/powerpoint/2010/main" val="211960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marL="0" lvl="0" indent="0" algn="just">
              <a:buNone/>
            </a:pPr>
            <a:r>
              <a:rPr lang="es-MX" dirty="0"/>
              <a:t>Causas:</a:t>
            </a:r>
          </a:p>
          <a:p>
            <a:pPr lvl="0" algn="just"/>
            <a:r>
              <a:rPr lang="es-MX" dirty="0"/>
              <a:t>Pretende principalmente proporcionar soporte para deshacer operaciones. ¿Cómo realizar esto? Dado que estas operaciones se encapsulan como objetos, sería perfectamente posible mantener en memoria una pila con elementos ejecutados y otra que almacene objetos que modelen los distintos estados correspondientes a los instantes anteriores a ejecutar cada uno de los </a:t>
            </a:r>
            <a:r>
              <a:rPr lang="es-MX" dirty="0" err="1"/>
              <a:t>Commands</a:t>
            </a:r>
            <a:r>
              <a:rPr lang="es-MX" dirty="0"/>
              <a:t> de la primera pila.</a:t>
            </a:r>
          </a:p>
          <a:p>
            <a:pPr lvl="0" algn="just"/>
            <a:endParaRPr lang="es-MX" dirty="0"/>
          </a:p>
        </p:txBody>
      </p:sp>
    </p:spTree>
    <p:extLst>
      <p:ext uri="{BB962C8B-B14F-4D97-AF65-F5344CB8AC3E}">
        <p14:creationId xmlns:p14="http://schemas.microsoft.com/office/powerpoint/2010/main" val="2955397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marL="0" lvl="0" indent="0">
              <a:buSzPct val="45000"/>
              <a:buNone/>
            </a:pPr>
            <a:r>
              <a:rPr lang="es-MX" dirty="0"/>
              <a:t>Solución:</a:t>
            </a:r>
          </a:p>
          <a:p>
            <a:pPr lvl="0"/>
            <a:r>
              <a:rPr lang="es-MX" dirty="0"/>
              <a:t>Encapsular en un objeto la acción que satisface una petición.</a:t>
            </a:r>
          </a:p>
          <a:p>
            <a:pPr lvl="0"/>
            <a:endParaRPr lang="es-MX"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31301" t="31535" r="27978" b="36693"/>
          <a:stretch>
            <a:fillRect/>
          </a:stretch>
        </p:blipFill>
        <p:spPr>
          <a:xfrm>
            <a:off x="2306063" y="3135221"/>
            <a:ext cx="7380505" cy="3236789"/>
          </a:xfrm>
          <a:prstGeom prst="rect">
            <a:avLst/>
          </a:prstGeom>
          <a:noFill/>
          <a:ln>
            <a:noFill/>
          </a:ln>
        </p:spPr>
      </p:pic>
    </p:spTree>
    <p:extLst>
      <p:ext uri="{BB962C8B-B14F-4D97-AF65-F5344CB8AC3E}">
        <p14:creationId xmlns:p14="http://schemas.microsoft.com/office/powerpoint/2010/main" val="4223953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normAutofit lnSpcReduction="10000"/>
          </a:bodyPr>
          <a:lstStyle/>
          <a:p>
            <a:pPr marL="0" lvl="0" indent="0" algn="just">
              <a:buSzPct val="45000"/>
              <a:buNone/>
            </a:pPr>
            <a:r>
              <a:rPr lang="es-MX" dirty="0"/>
              <a:t>Consecuencias:</a:t>
            </a:r>
          </a:p>
          <a:p>
            <a:pPr lvl="0" algn="just"/>
            <a:r>
              <a:rPr lang="es-MX" dirty="0"/>
              <a:t>Diferentes objetos pueden ejecutar la misma acción sin necesidad de repetir su declaración e implementación.  Basta con que la “compartan”.</a:t>
            </a:r>
          </a:p>
          <a:p>
            <a:pPr lvl="0" algn="just"/>
            <a:endParaRPr lang="es-MX" dirty="0"/>
          </a:p>
          <a:p>
            <a:pPr lvl="0" algn="just"/>
            <a:r>
              <a:rPr lang="es-MX" dirty="0"/>
              <a:t>Se puede cambiar con facilidad (incluso dinámicamente) la acción que realiza o está asociada a un objeto.</a:t>
            </a:r>
          </a:p>
          <a:p>
            <a:pPr lvl="0" algn="just"/>
            <a:endParaRPr lang="es-MX" dirty="0"/>
          </a:p>
          <a:p>
            <a:pPr lvl="0" algn="just"/>
            <a:r>
              <a:rPr lang="es-MX" dirty="0"/>
              <a:t>Se pueden añadir nuevas acciones sin tocar las clases ya existentes.</a:t>
            </a:r>
          </a:p>
          <a:p>
            <a:pPr lvl="0" algn="just"/>
            <a:endParaRPr lang="es-MX" dirty="0"/>
          </a:p>
          <a:p>
            <a:pPr lvl="0" algn="just"/>
            <a:endParaRPr lang="es-MX" dirty="0"/>
          </a:p>
        </p:txBody>
      </p:sp>
    </p:spTree>
    <p:extLst>
      <p:ext uri="{BB962C8B-B14F-4D97-AF65-F5344CB8AC3E}">
        <p14:creationId xmlns:p14="http://schemas.microsoft.com/office/powerpoint/2010/main" val="3465072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normAutofit fontScale="92500" lnSpcReduction="20000"/>
          </a:bodyPr>
          <a:lstStyle/>
          <a:p>
            <a:pPr lvl="0" algn="just"/>
            <a:r>
              <a:rPr lang="es-MX"/>
              <a:t>Se puede especificar, encolar y ejecutar una acción en momentos diferentes.</a:t>
            </a:r>
          </a:p>
          <a:p>
            <a:pPr lvl="0" algn="just"/>
            <a:endParaRPr lang="es-MX"/>
          </a:p>
          <a:p>
            <a:pPr lvl="0" algn="just"/>
            <a:r>
              <a:rPr lang="es-MX"/>
              <a:t>Se puede contemplar la posibilidad de deshacer una operación. Para ello es necesario disponer de una “lista de históricos” en la que se reflejen los diferentes estados por los que pasa el sistema o el objeto afectado por las sucesivas operaciones. Igual que se deshacen una o varias operaciones, se puede dar la posibilidad de volver a hacer (“rehacer”) operaciones ya deshechas.</a:t>
            </a:r>
          </a:p>
          <a:p>
            <a:pPr lvl="0" algn="just"/>
            <a:endParaRPr lang="es-MX"/>
          </a:p>
          <a:p>
            <a:pPr lvl="0" algn="just"/>
            <a:r>
              <a:rPr lang="es-MX"/>
              <a:t>Se pueden ensamblar acciones, para formar una acción compuesta (macroacción).  Esto puede resultar interesante en sistemas de información que dan soporte a transacciones.</a:t>
            </a:r>
          </a:p>
        </p:txBody>
      </p:sp>
    </p:spTree>
    <p:extLst>
      <p:ext uri="{BB962C8B-B14F-4D97-AF65-F5344CB8AC3E}">
        <p14:creationId xmlns:p14="http://schemas.microsoft.com/office/powerpoint/2010/main" val="2030963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txBox="1">
            <a:spLocks noGrp="1"/>
          </p:cNvSpPr>
          <p:nvPr>
            <p:ph type="title"/>
          </p:nvPr>
        </p:nvSpPr>
        <p:spPr/>
        <p:txBody>
          <a:bodyPr/>
          <a:lstStyle/>
          <a:p>
            <a:pPr lvl="0"/>
            <a:r>
              <a:rPr lang="es-MX"/>
              <a:t>Implementación</a:t>
            </a:r>
          </a:p>
        </p:txBody>
      </p:sp>
      <p:sp>
        <p:nvSpPr>
          <p:cNvPr id="3" name="Marcador de texto 2"/>
          <p:cNvSpPr txBox="1">
            <a:spLocks noGrp="1"/>
          </p:cNvSpPr>
          <p:nvPr>
            <p:ph idx="1"/>
          </p:nvPr>
        </p:nvSpPr>
        <p:spPr/>
        <p:txBody>
          <a:bodyPr/>
          <a:lstStyle/>
          <a:p>
            <a:pPr lvl="0" algn="just"/>
            <a:r>
              <a:rPr lang="es-MX" dirty="0"/>
              <a:t>Se nos ha encargado programar parte de la centralita de un nuevo modelo, concretamente de la activación y desactivación de las luces. Sabemos que contaremos con tres tipos de luces: posición, cortas y largas, pero la implementación de los métodos encargados de este proceso aún no están definidas, ya que se han subcontratado a una empresa coreana. Sin embargo, nuestro cliente nos exige que, pese a ello, debemos avanzar con el diseño de este módulo.</a:t>
            </a:r>
          </a:p>
        </p:txBody>
      </p:sp>
    </p:spTree>
    <p:extLst>
      <p:ext uri="{BB962C8B-B14F-4D97-AF65-F5344CB8AC3E}">
        <p14:creationId xmlns:p14="http://schemas.microsoft.com/office/powerpoint/2010/main" val="18520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lvl="0" algn="just"/>
            <a:r>
              <a:rPr lang="es-MX" dirty="0"/>
              <a:t>C</a:t>
            </a:r>
            <a:r>
              <a:rPr lang="es-MX" dirty="0" smtClean="0"/>
              <a:t>omenzaremos </a:t>
            </a:r>
            <a:r>
              <a:rPr lang="es-MX" dirty="0"/>
              <a:t>creando una interfaz </a:t>
            </a:r>
            <a:r>
              <a:rPr lang="es-MX" dirty="0" err="1"/>
              <a:t>ICommand</a:t>
            </a:r>
            <a:r>
              <a:rPr lang="es-MX" dirty="0"/>
              <a:t> que se encargará de ofrecer una firma para el método que encapsulará el resto de los métodos: </a:t>
            </a:r>
            <a:r>
              <a:rPr lang="es-MX" dirty="0" err="1"/>
              <a:t>Execute</a:t>
            </a:r>
            <a:r>
              <a:rPr lang="es-MX" dirty="0"/>
              <a:t>():</a:t>
            </a:r>
          </a:p>
          <a:p>
            <a:pPr lvl="0"/>
            <a:endParaRPr lang="es-MX"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55835" b="76078"/>
          <a:stretch>
            <a:fillRect/>
          </a:stretch>
        </p:blipFill>
        <p:spPr>
          <a:xfrm>
            <a:off x="2044469" y="3919026"/>
            <a:ext cx="8077765" cy="1436649"/>
          </a:xfrm>
          <a:prstGeom prst="rect">
            <a:avLst/>
          </a:prstGeom>
          <a:noFill/>
          <a:ln>
            <a:noFill/>
          </a:ln>
        </p:spPr>
      </p:pic>
    </p:spTree>
    <p:extLst>
      <p:ext uri="{BB962C8B-B14F-4D97-AF65-F5344CB8AC3E}">
        <p14:creationId xmlns:p14="http://schemas.microsoft.com/office/powerpoint/2010/main" val="90269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lvl="0" algn="just"/>
            <a:r>
              <a:rPr lang="es-MX" dirty="0"/>
              <a:t>A continuación modelaremos las clases que serán encapsuladas por el objeto </a:t>
            </a:r>
            <a:r>
              <a:rPr lang="es-MX" dirty="0" err="1"/>
              <a:t>Command</a:t>
            </a:r>
            <a:r>
              <a:rPr lang="es-MX" dirty="0"/>
              <a:t>. O más específicamente, las clases cuyos métodos serán encapsulados por el método </a:t>
            </a:r>
            <a:r>
              <a:rPr lang="es-MX" dirty="0" err="1"/>
              <a:t>Execute</a:t>
            </a:r>
            <a:r>
              <a:rPr lang="es-MX" dirty="0"/>
              <a:t>() del </a:t>
            </a:r>
            <a:r>
              <a:rPr lang="es-MX" dirty="0" err="1"/>
              <a:t>objecto</a:t>
            </a:r>
            <a:r>
              <a:rPr lang="es-MX" dirty="0"/>
              <a:t> </a:t>
            </a:r>
            <a:r>
              <a:rPr lang="es-MX" dirty="0" err="1"/>
              <a:t>Command</a:t>
            </a:r>
            <a:r>
              <a:rPr lang="es-MX" dirty="0"/>
              <a:t>().</a:t>
            </a:r>
          </a:p>
          <a:p>
            <a:pPr lvl="0"/>
            <a:endParaRPr lang="es-MX"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48694" b="41777"/>
          <a:stretch>
            <a:fillRect/>
          </a:stretch>
        </p:blipFill>
        <p:spPr>
          <a:xfrm>
            <a:off x="2307095" y="3299703"/>
            <a:ext cx="7565026" cy="2873952"/>
          </a:xfrm>
          <a:prstGeom prst="rect">
            <a:avLst/>
          </a:prstGeom>
          <a:noFill/>
          <a:ln>
            <a:noFill/>
          </a:ln>
        </p:spPr>
      </p:pic>
    </p:spTree>
    <p:extLst>
      <p:ext uri="{BB962C8B-B14F-4D97-AF65-F5344CB8AC3E}">
        <p14:creationId xmlns:p14="http://schemas.microsoft.com/office/powerpoint/2010/main" val="387741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485900" y="620688"/>
            <a:ext cx="9252519" cy="4114801"/>
          </a:xfrm>
        </p:spPr>
        <p:txBody>
          <a:bodyPr/>
          <a:lstStyle/>
          <a:p>
            <a:pPr lvl="0" algn="just"/>
            <a:r>
              <a:rPr lang="es-MX" dirty="0" smtClean="0"/>
              <a:t>Ahora implementaremos </a:t>
            </a:r>
            <a:r>
              <a:rPr lang="es-MX" dirty="0"/>
              <a:t>las clases concretas cuyos métodos serán encapsulados por </a:t>
            </a:r>
            <a:r>
              <a:rPr lang="es-MX" dirty="0" err="1"/>
              <a:t>ICommand.Execute</a:t>
            </a:r>
            <a:r>
              <a:rPr lang="es-MX" dirty="0"/>
              <a:t>(). Dado que heredan de la clase abstracta </a:t>
            </a:r>
            <a:r>
              <a:rPr lang="es-MX" dirty="0" err="1"/>
              <a:t>LucesReceiver</a:t>
            </a:r>
            <a:r>
              <a:rPr lang="es-MX" dirty="0"/>
              <a:t>, únicamente tendremos que implementar de forma explícita el método Encender(), ya que el resto de la funcionalidad será común. Comenzaremos por las luces de posición:</a:t>
            </a:r>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2017" t="12480" r="72979" b="64641"/>
          <a:stretch>
            <a:fillRect/>
          </a:stretch>
        </p:blipFill>
        <p:spPr>
          <a:xfrm>
            <a:off x="2638028" y="2564904"/>
            <a:ext cx="7380832" cy="3795249"/>
          </a:xfrm>
          <a:prstGeom prst="rect">
            <a:avLst/>
          </a:prstGeom>
          <a:noFill/>
          <a:ln>
            <a:noFill/>
          </a:ln>
        </p:spPr>
      </p:pic>
    </p:spTree>
    <p:extLst>
      <p:ext uri="{BB962C8B-B14F-4D97-AF65-F5344CB8AC3E}">
        <p14:creationId xmlns:p14="http://schemas.microsoft.com/office/powerpoint/2010/main" val="292209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lvl="0"/>
            <a:r>
              <a:rPr lang="es-MX" dirty="0" smtClean="0"/>
              <a:t>Luego hacemos </a:t>
            </a:r>
            <a:r>
              <a:rPr lang="es-MX" dirty="0"/>
              <a:t>lo mismo con las luces cortas.</a:t>
            </a:r>
          </a:p>
          <a:p>
            <a:pPr lvl="0"/>
            <a:endParaRPr lang="es-MX"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1303" t="8666" r="75120" b="68455"/>
          <a:stretch>
            <a:fillRect/>
          </a:stretch>
        </p:blipFill>
        <p:spPr>
          <a:xfrm>
            <a:off x="2697967" y="2482050"/>
            <a:ext cx="6596700" cy="3597666"/>
          </a:xfrm>
          <a:prstGeom prst="rect">
            <a:avLst/>
          </a:prstGeom>
          <a:noFill/>
          <a:ln>
            <a:noFill/>
          </a:ln>
        </p:spPr>
      </p:pic>
    </p:spTree>
    <p:extLst>
      <p:ext uri="{BB962C8B-B14F-4D97-AF65-F5344CB8AC3E}">
        <p14:creationId xmlns:p14="http://schemas.microsoft.com/office/powerpoint/2010/main" val="1251728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57908" y="332656"/>
            <a:ext cx="9144001" cy="1168991"/>
          </a:xfrm>
        </p:spPr>
        <p:txBody>
          <a:bodyPr rtlCol="0">
            <a:normAutofit/>
          </a:bodyPr>
          <a:lstStyle/>
          <a:p>
            <a:pPr algn="ctr"/>
            <a:r>
              <a:rPr lang="es-ES" b="1" dirty="0"/>
              <a:t>PATRONES DE DISEÑO DE COMPORTAMIENTO</a:t>
            </a:r>
            <a:endParaRPr lang="es-ES" dirty="0"/>
          </a:p>
        </p:txBody>
      </p:sp>
      <p:sp>
        <p:nvSpPr>
          <p:cNvPr id="7" name="Marcador de posición de contenido 13"/>
          <p:cNvSpPr>
            <a:spLocks noGrp="1"/>
          </p:cNvSpPr>
          <p:nvPr>
            <p:ph idx="1"/>
          </p:nvPr>
        </p:nvSpPr>
        <p:spPr>
          <a:xfrm>
            <a:off x="1485901" y="1365772"/>
            <a:ext cx="5688632" cy="5159572"/>
          </a:xfrm>
        </p:spPr>
        <p:txBody>
          <a:bodyPr rtlCol="0">
            <a:normAutofit/>
          </a:bodyPr>
          <a:lstStyle/>
          <a:p>
            <a:pPr algn="just"/>
            <a:endParaRPr lang="es-ES" dirty="0"/>
          </a:p>
          <a:p>
            <a:pPr algn="just"/>
            <a:r>
              <a:rPr lang="es-ES" dirty="0"/>
              <a:t>Son aquellos patrones que están relacionados con algoritmos y con la asignación de responsabilidades a los objetos.</a:t>
            </a:r>
          </a:p>
          <a:p>
            <a:pPr algn="just"/>
            <a:endParaRPr lang="es-ES" dirty="0"/>
          </a:p>
          <a:p>
            <a:pPr lvl="0" algn="just"/>
            <a:r>
              <a:rPr lang="es-ES" dirty="0"/>
              <a:t>Se pueden clasificar en función de que trabajen con clases (</a:t>
            </a:r>
            <a:r>
              <a:rPr lang="es-ES" dirty="0" err="1"/>
              <a:t>Template</a:t>
            </a:r>
            <a:r>
              <a:rPr lang="es-ES" dirty="0"/>
              <a:t> </a:t>
            </a:r>
            <a:r>
              <a:rPr lang="es-ES" dirty="0" err="1"/>
              <a:t>Method</a:t>
            </a:r>
            <a:r>
              <a:rPr lang="es-ES" dirty="0"/>
              <a:t>, </a:t>
            </a:r>
            <a:r>
              <a:rPr lang="es-ES" dirty="0" err="1"/>
              <a:t>Interpreter</a:t>
            </a:r>
            <a:r>
              <a:rPr lang="es-ES" dirty="0"/>
              <a:t>) u objetos (</a:t>
            </a:r>
            <a:r>
              <a:rPr lang="es-ES" dirty="0" err="1"/>
              <a:t>Chain</a:t>
            </a:r>
            <a:r>
              <a:rPr lang="es-ES" dirty="0"/>
              <a:t> of </a:t>
            </a:r>
            <a:r>
              <a:rPr lang="es-ES" dirty="0" err="1"/>
              <a:t>Responsability</a:t>
            </a:r>
            <a:r>
              <a:rPr lang="es-ES" dirty="0"/>
              <a:t>, </a:t>
            </a:r>
            <a:r>
              <a:rPr lang="es-ES" dirty="0" err="1"/>
              <a:t>Command</a:t>
            </a:r>
            <a:r>
              <a:rPr lang="es-ES" dirty="0"/>
              <a:t>, </a:t>
            </a:r>
            <a:r>
              <a:rPr lang="es-ES" dirty="0" err="1"/>
              <a:t>Iterator</a:t>
            </a:r>
            <a:r>
              <a:rPr lang="es-ES" dirty="0"/>
              <a:t>, Mediator, Memento, </a:t>
            </a:r>
            <a:r>
              <a:rPr lang="es-ES" dirty="0" err="1"/>
              <a:t>Observer</a:t>
            </a:r>
            <a:r>
              <a:rPr lang="es-ES" dirty="0"/>
              <a:t>, </a:t>
            </a:r>
            <a:r>
              <a:rPr lang="es-ES" dirty="0" err="1"/>
              <a:t>State</a:t>
            </a:r>
            <a:r>
              <a:rPr lang="es-ES" dirty="0"/>
              <a:t>, </a:t>
            </a:r>
            <a:r>
              <a:rPr lang="es-ES" dirty="0" err="1"/>
              <a:t>Strategy</a:t>
            </a:r>
            <a:r>
              <a:rPr lang="es-ES" dirty="0"/>
              <a:t>, </a:t>
            </a:r>
            <a:r>
              <a:rPr lang="es-ES" dirty="0" err="1"/>
              <a:t>Visitor</a:t>
            </a:r>
            <a:r>
              <a:rPr lang="es-ES" dirty="0"/>
              <a:t>).</a:t>
            </a:r>
            <a:endParaRPr lang="es-MX" dirty="0"/>
          </a:p>
        </p:txBody>
      </p:sp>
      <p:pic>
        <p:nvPicPr>
          <p:cNvPr id="16386" name="Picture 2" descr="Resultado de imagen para design pattern go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6580" y="1772816"/>
            <a:ext cx="3600400" cy="45297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8922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lvl="0"/>
            <a:r>
              <a:rPr lang="es-MX"/>
              <a:t>Finalmente, realizamos el mismo proceso con las luces largas.</a:t>
            </a:r>
          </a:p>
          <a:p>
            <a:pPr lvl="0"/>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8666" r="74406" b="68455"/>
          <a:stretch>
            <a:fillRect/>
          </a:stretch>
        </p:blipFill>
        <p:spPr>
          <a:xfrm>
            <a:off x="2175103" y="2482377"/>
            <a:ext cx="7511466" cy="3773695"/>
          </a:xfrm>
          <a:prstGeom prst="rect">
            <a:avLst/>
          </a:prstGeom>
          <a:noFill/>
          <a:ln>
            <a:noFill/>
          </a:ln>
          <a:effectLst>
            <a:outerShdw dist="101823" dir="2700000" algn="tl">
              <a:srgbClr val="808080"/>
            </a:outerShdw>
          </a:effectLst>
        </p:spPr>
      </p:pic>
    </p:spTree>
    <p:extLst>
      <p:ext uri="{BB962C8B-B14F-4D97-AF65-F5344CB8AC3E}">
        <p14:creationId xmlns:p14="http://schemas.microsoft.com/office/powerpoint/2010/main" val="28203403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557908" y="1844824"/>
            <a:ext cx="9134391" cy="4114801"/>
          </a:xfrm>
        </p:spPr>
        <p:txBody>
          <a:bodyPr/>
          <a:lstStyle/>
          <a:p>
            <a:pPr lvl="0" algn="just"/>
            <a:r>
              <a:rPr lang="es-MX" dirty="0"/>
              <a:t>Ya tenemos implementado uno de los elementos de nuestro patrón. Ahora haremos lo propio con la parte cliente, es decir, nuestra centralita. O más concretamente, el módulo encargado de encender y apagar las luces. </a:t>
            </a:r>
            <a:endParaRPr lang="es-MX" dirty="0" smtClean="0"/>
          </a:p>
          <a:p>
            <a:pPr lvl="0" algn="just"/>
            <a:endParaRPr lang="es-MX" dirty="0"/>
          </a:p>
          <a:p>
            <a:pPr lvl="0" algn="just"/>
            <a:r>
              <a:rPr lang="es-MX" dirty="0" smtClean="0"/>
              <a:t>Este </a:t>
            </a:r>
            <a:r>
              <a:rPr lang="es-MX" dirty="0"/>
              <a:t>se corresponderá con el elemento </a:t>
            </a:r>
            <a:r>
              <a:rPr lang="es-MX" dirty="0" err="1"/>
              <a:t>Invoker</a:t>
            </a:r>
            <a:r>
              <a:rPr lang="es-MX" dirty="0"/>
              <a:t>, que es aquel que tendrá como objetivo invocar la acción encapsulada por el objeto </a:t>
            </a:r>
            <a:r>
              <a:rPr lang="es-MX" dirty="0" err="1"/>
              <a:t>Command</a:t>
            </a:r>
            <a:r>
              <a:rPr lang="es-MX" dirty="0"/>
              <a:t>. Comenzaremos implementando una interfaz que ofrezca dos operaciones:</a:t>
            </a:r>
          </a:p>
        </p:txBody>
      </p:sp>
    </p:spTree>
    <p:extLst>
      <p:ext uri="{BB962C8B-B14F-4D97-AF65-F5344CB8AC3E}">
        <p14:creationId xmlns:p14="http://schemas.microsoft.com/office/powerpoint/2010/main" val="1959756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8893" r="57144" b="68233"/>
          <a:stretch>
            <a:fillRect/>
          </a:stretch>
        </p:blipFill>
        <p:spPr>
          <a:xfrm>
            <a:off x="1929152" y="3356992"/>
            <a:ext cx="8056537" cy="2416732"/>
          </a:xfrm>
          <a:prstGeom prst="rect">
            <a:avLst/>
          </a:prstGeom>
          <a:noFill/>
          <a:ln>
            <a:noFill/>
          </a:ln>
        </p:spPr>
      </p:pic>
      <p:sp>
        <p:nvSpPr>
          <p:cNvPr id="7" name="Marcador de texto 2"/>
          <p:cNvSpPr txBox="1">
            <a:spLocks/>
          </p:cNvSpPr>
          <p:nvPr/>
        </p:nvSpPr>
        <p:spPr>
          <a:xfrm>
            <a:off x="1390226" y="1052736"/>
            <a:ext cx="9134391" cy="210006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MX" dirty="0" smtClean="0"/>
              <a:t>Una operación </a:t>
            </a:r>
            <a:r>
              <a:rPr lang="es-MX" dirty="0" err="1" smtClean="0"/>
              <a:t>SetCommand</a:t>
            </a:r>
            <a:r>
              <a:rPr lang="es-MX" dirty="0" smtClean="0"/>
              <a:t>(</a:t>
            </a:r>
            <a:r>
              <a:rPr lang="es-MX" dirty="0" err="1" smtClean="0"/>
              <a:t>ICommand</a:t>
            </a:r>
            <a:r>
              <a:rPr lang="es-MX" dirty="0" smtClean="0"/>
              <a:t>) que permitirá a nuestro módulo cambiar el </a:t>
            </a:r>
            <a:r>
              <a:rPr lang="es-MX" dirty="0" err="1" smtClean="0"/>
              <a:t>ICommand</a:t>
            </a:r>
            <a:r>
              <a:rPr lang="es-MX" dirty="0" smtClean="0"/>
              <a:t> a ejecutar.</a:t>
            </a:r>
          </a:p>
          <a:p>
            <a:pPr algn="just"/>
            <a:r>
              <a:rPr lang="es-MX" dirty="0" smtClean="0"/>
              <a:t>Una operación </a:t>
            </a:r>
            <a:r>
              <a:rPr lang="es-MX" dirty="0" err="1" smtClean="0"/>
              <a:t>Invoke</a:t>
            </a:r>
            <a:r>
              <a:rPr lang="es-MX" dirty="0" smtClean="0"/>
              <a:t>() que invoque el método </a:t>
            </a:r>
            <a:r>
              <a:rPr lang="es-MX" dirty="0" err="1" smtClean="0"/>
              <a:t>ICommand.Execute</a:t>
            </a:r>
            <a:r>
              <a:rPr lang="es-MX" dirty="0" smtClean="0"/>
              <a:t>() que esté asignado en el momento actual.</a:t>
            </a:r>
            <a:endParaRPr lang="es-MX" dirty="0"/>
          </a:p>
        </p:txBody>
      </p:sp>
    </p:spTree>
    <p:extLst>
      <p:ext uri="{BB962C8B-B14F-4D97-AF65-F5344CB8AC3E}">
        <p14:creationId xmlns:p14="http://schemas.microsoft.com/office/powerpoint/2010/main" val="586449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413892" y="476672"/>
            <a:ext cx="9134391" cy="4114801"/>
          </a:xfrm>
        </p:spPr>
        <p:txBody>
          <a:bodyPr/>
          <a:lstStyle/>
          <a:p>
            <a:pPr lvl="0" algn="just"/>
            <a:r>
              <a:rPr lang="es-MX" dirty="0"/>
              <a:t>A continuación implementaremos la interfaz. Lo haremos a través de la clase </a:t>
            </a:r>
            <a:r>
              <a:rPr lang="es-MX" dirty="0" err="1"/>
              <a:t>ControladorLucesInvoker</a:t>
            </a:r>
            <a:r>
              <a:rPr lang="es-MX" dirty="0"/>
              <a:t>. Nuestra clase realizará justo aquello que acabamos de definir en la interfaz. Además, incluirá una referencia a un objeto que implemente la interfaz </a:t>
            </a:r>
            <a:r>
              <a:rPr lang="es-MX" dirty="0" err="1"/>
              <a:t>ICommand</a:t>
            </a:r>
            <a:endParaRPr lang="es-MX" dirty="0"/>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8666" r="71548" b="59562"/>
          <a:stretch>
            <a:fillRect/>
          </a:stretch>
        </p:blipFill>
        <p:spPr>
          <a:xfrm>
            <a:off x="2710036" y="2204864"/>
            <a:ext cx="6009172" cy="3772062"/>
          </a:xfrm>
          <a:prstGeom prst="rect">
            <a:avLst/>
          </a:prstGeom>
          <a:noFill/>
          <a:ln>
            <a:noFill/>
          </a:ln>
        </p:spPr>
      </p:pic>
    </p:spTree>
    <p:extLst>
      <p:ext uri="{BB962C8B-B14F-4D97-AF65-F5344CB8AC3E}">
        <p14:creationId xmlns:p14="http://schemas.microsoft.com/office/powerpoint/2010/main" val="285511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485900" y="692696"/>
            <a:ext cx="9134391" cy="4114801"/>
          </a:xfrm>
        </p:spPr>
        <p:txBody>
          <a:bodyPr/>
          <a:lstStyle/>
          <a:p>
            <a:pPr lvl="0" algn="just"/>
            <a:r>
              <a:rPr lang="es-MX" dirty="0"/>
              <a:t>Falta lo más importante: las clases que implementan la clase </a:t>
            </a:r>
            <a:r>
              <a:rPr lang="es-MX" dirty="0" err="1"/>
              <a:t>ICommand</a:t>
            </a:r>
            <a:r>
              <a:rPr lang="es-MX" dirty="0"/>
              <a:t> y que simbolizan las operaciones que se quieren encapsular. Estas operaciones serán, como podemos imaginar, encender y apagar. Por lo tanto, crearemos las clases </a:t>
            </a:r>
            <a:r>
              <a:rPr lang="es-MX" dirty="0" err="1" smtClean="0"/>
              <a:t>EncenderLucesCommand</a:t>
            </a:r>
            <a:r>
              <a:rPr lang="es-MX" dirty="0" smtClean="0"/>
              <a:t> y </a:t>
            </a:r>
            <a:r>
              <a:rPr lang="es-MX" dirty="0" err="1"/>
              <a:t>ApagarLucesCommand</a:t>
            </a:r>
            <a:r>
              <a:rPr lang="es-MX" dirty="0"/>
              <a:t>:</a:t>
            </a:r>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8666" r="35836" b="53209"/>
          <a:stretch>
            <a:fillRect/>
          </a:stretch>
        </p:blipFill>
        <p:spPr>
          <a:xfrm>
            <a:off x="1845940" y="2996952"/>
            <a:ext cx="8214931" cy="2743318"/>
          </a:xfrm>
          <a:prstGeom prst="rect">
            <a:avLst/>
          </a:prstGeom>
          <a:noFill/>
          <a:ln>
            <a:noFill/>
          </a:ln>
        </p:spPr>
      </p:pic>
    </p:spTree>
    <p:extLst>
      <p:ext uri="{BB962C8B-B14F-4D97-AF65-F5344CB8AC3E}">
        <p14:creationId xmlns:p14="http://schemas.microsoft.com/office/powerpoint/2010/main" val="235381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70120" b="59562"/>
          <a:stretch>
            <a:fillRect/>
          </a:stretch>
        </p:blipFill>
        <p:spPr>
          <a:xfrm>
            <a:off x="2447802" y="1837696"/>
            <a:ext cx="7042815" cy="4040842"/>
          </a:xfrm>
          <a:prstGeom prst="rect">
            <a:avLst/>
          </a:prstGeom>
          <a:noFill/>
          <a:ln>
            <a:noFill/>
          </a:ln>
        </p:spPr>
      </p:pic>
    </p:spTree>
    <p:extLst>
      <p:ext uri="{BB962C8B-B14F-4D97-AF65-F5344CB8AC3E}">
        <p14:creationId xmlns:p14="http://schemas.microsoft.com/office/powerpoint/2010/main" val="46492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lvl="0" algn="just"/>
            <a:r>
              <a:rPr lang="es-MX" dirty="0"/>
              <a:t>Finalmente, añadimos el código que hará uso del patrón que acabamos de implementar. En él crearemos los tres tipos de luces (posición, cortas y largas) y utilizaremos el método </a:t>
            </a:r>
            <a:r>
              <a:rPr lang="es-MX" dirty="0" err="1"/>
              <a:t>SetCommand</a:t>
            </a:r>
            <a:r>
              <a:rPr lang="es-MX" dirty="0"/>
              <a:t>() de cada uno de los objetos destinados a encender y a apagar las luces para cambiar en tiempo de ejecución el tipo de luz a manejar.</a:t>
            </a:r>
          </a:p>
        </p:txBody>
      </p:sp>
    </p:spTree>
    <p:extLst>
      <p:ext uri="{BB962C8B-B14F-4D97-AF65-F5344CB8AC3E}">
        <p14:creationId xmlns:p14="http://schemas.microsoft.com/office/powerpoint/2010/main" val="3081692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8666" r="50122" b="8155"/>
          <a:stretch>
            <a:fillRect/>
          </a:stretch>
        </p:blipFill>
        <p:spPr>
          <a:xfrm>
            <a:off x="2436371" y="195952"/>
            <a:ext cx="6778281" cy="6355027"/>
          </a:xfrm>
          <a:prstGeom prst="rect">
            <a:avLst/>
          </a:prstGeom>
          <a:noFill/>
          <a:ln>
            <a:noFill/>
          </a:ln>
        </p:spPr>
      </p:pic>
    </p:spTree>
    <p:extLst>
      <p:ext uri="{BB962C8B-B14F-4D97-AF65-F5344CB8AC3E}">
        <p14:creationId xmlns:p14="http://schemas.microsoft.com/office/powerpoint/2010/main" val="3704153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585716" y="1124744"/>
            <a:ext cx="9134391" cy="4114801"/>
          </a:xfrm>
        </p:spPr>
        <p:txBody>
          <a:bodyPr/>
          <a:lstStyle/>
          <a:p>
            <a:pPr lvl="0"/>
            <a:r>
              <a:rPr lang="es-MX" dirty="0"/>
              <a:t>El resultado de ejecutar este código será el siguiente:</a:t>
            </a:r>
          </a:p>
          <a:p>
            <a:pPr lvl="0"/>
            <a:endParaRPr lang="es-MX"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14875" t="70920" r="39408" b="15098"/>
          <a:stretch>
            <a:fillRect/>
          </a:stretch>
        </p:blipFill>
        <p:spPr>
          <a:xfrm>
            <a:off x="2162036" y="1916832"/>
            <a:ext cx="7981749" cy="1371332"/>
          </a:xfrm>
          <a:prstGeom prst="rect">
            <a:avLst/>
          </a:prstGeom>
          <a:noFill/>
          <a:ln>
            <a:noFill/>
          </a:ln>
        </p:spPr>
      </p:pic>
      <p:sp>
        <p:nvSpPr>
          <p:cNvPr id="6" name="Marcador de texto 2"/>
          <p:cNvSpPr txBox="1">
            <a:spLocks/>
          </p:cNvSpPr>
          <p:nvPr/>
        </p:nvSpPr>
        <p:spPr>
          <a:xfrm>
            <a:off x="1701924" y="4080252"/>
            <a:ext cx="9134391" cy="1668017"/>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SzPct val="45000"/>
              <a:buNone/>
            </a:pPr>
            <a:r>
              <a:rPr lang="es-MX" dirty="0" smtClean="0"/>
              <a:t>Patrones relacionados:</a:t>
            </a:r>
          </a:p>
          <a:p>
            <a:pPr>
              <a:buSzPct val="45000"/>
              <a:buFont typeface="StarSymbol"/>
              <a:buChar char="●"/>
            </a:pPr>
            <a:r>
              <a:rPr lang="es-MX" dirty="0" smtClean="0"/>
              <a:t>Composición</a:t>
            </a:r>
          </a:p>
          <a:p>
            <a:pPr>
              <a:buSzPct val="45000"/>
              <a:buFont typeface="StarSymbol"/>
              <a:buChar char="●"/>
            </a:pPr>
            <a:endParaRPr lang="es-MX" dirty="0"/>
          </a:p>
        </p:txBody>
      </p:sp>
    </p:spTree>
    <p:extLst>
      <p:ext uri="{BB962C8B-B14F-4D97-AF65-F5344CB8AC3E}">
        <p14:creationId xmlns:p14="http://schemas.microsoft.com/office/powerpoint/2010/main" val="10828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Interpreter</a:t>
            </a:r>
            <a:endParaRPr lang="en-US" dirty="0"/>
          </a:p>
        </p:txBody>
      </p:sp>
      <p:pic>
        <p:nvPicPr>
          <p:cNvPr id="12290" name="Picture 2" descr="Resultado de imagen para interpreter patron"/>
          <p:cNvPicPr>
            <a:picLocks noChangeAspect="1" noChangeArrowheads="1"/>
          </p:cNvPicPr>
          <p:nvPr/>
        </p:nvPicPr>
        <p:blipFill rotWithShape="1">
          <a:blip r:embed="rId2">
            <a:extLst>
              <a:ext uri="{28A0092B-C50C-407E-A947-70E740481C1C}">
                <a14:useLocalDpi xmlns:a14="http://schemas.microsoft.com/office/drawing/2010/main" val="0"/>
              </a:ext>
            </a:extLst>
          </a:blip>
          <a:srcRect t="16305" b="12542"/>
          <a:stretch/>
        </p:blipFill>
        <p:spPr bwMode="auto">
          <a:xfrm>
            <a:off x="3142084" y="2276872"/>
            <a:ext cx="4867275" cy="34563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275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Chain</a:t>
            </a:r>
            <a:r>
              <a:rPr lang="es-ES" dirty="0"/>
              <a:t> of </a:t>
            </a:r>
            <a:r>
              <a:rPr lang="es-ES" dirty="0" err="1"/>
              <a:t>responsability</a:t>
            </a:r>
            <a:endParaRPr lang="en-US" dirty="0"/>
          </a:p>
        </p:txBody>
      </p:sp>
      <p:pic>
        <p:nvPicPr>
          <p:cNvPr id="3074" name="Picture 2" descr="Resultado de imagen para chain of responsibility"/>
          <p:cNvPicPr>
            <a:picLocks noChangeAspect="1" noChangeArrowheads="1"/>
          </p:cNvPicPr>
          <p:nvPr/>
        </p:nvPicPr>
        <p:blipFill rotWithShape="1">
          <a:blip r:embed="rId3">
            <a:extLst>
              <a:ext uri="{28A0092B-C50C-407E-A947-70E740481C1C}">
                <a14:useLocalDpi xmlns:a14="http://schemas.microsoft.com/office/drawing/2010/main" val="0"/>
              </a:ext>
            </a:extLst>
          </a:blip>
          <a:srcRect t="17212"/>
          <a:stretch/>
        </p:blipFill>
        <p:spPr bwMode="auto">
          <a:xfrm>
            <a:off x="2638028" y="2708920"/>
            <a:ext cx="6183801" cy="3096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601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Sinopsis</a:t>
            </a:r>
          </a:p>
        </p:txBody>
      </p:sp>
      <p:sp>
        <p:nvSpPr>
          <p:cNvPr id="7" name="Marcador de posición de contenido 13"/>
          <p:cNvSpPr>
            <a:spLocks noGrp="1"/>
          </p:cNvSpPr>
          <p:nvPr>
            <p:ph idx="1"/>
          </p:nvPr>
        </p:nvSpPr>
        <p:spPr>
          <a:xfrm>
            <a:off x="1485900" y="1365772"/>
            <a:ext cx="9134391" cy="1800200"/>
          </a:xfrm>
        </p:spPr>
        <p:txBody>
          <a:bodyPr rtlCol="0">
            <a:normAutofit/>
          </a:bodyPr>
          <a:lstStyle/>
          <a:p>
            <a:pPr algn="just"/>
            <a:r>
              <a:rPr lang="es-ES" sz="3200" dirty="0"/>
              <a:t>El “</a:t>
            </a:r>
            <a:r>
              <a:rPr lang="es-ES" sz="3200" dirty="0" err="1"/>
              <a:t>interpreter</a:t>
            </a:r>
            <a:r>
              <a:rPr lang="es-ES" sz="3200" dirty="0"/>
              <a:t>” es un patrón de diseño que, dado un lenguaje, define una representación para su gramática junto con un intérprete del lenguaje.</a:t>
            </a:r>
            <a:endParaRPr lang="es-MX" sz="3200"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4005064"/>
            <a:ext cx="9134391" cy="237626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ES" sz="3200" dirty="0"/>
              <a:t>Si un problema es lo suficientemente común, entonces valdría la pena expresar instancias del problema como sentencias de un lenguaje simple. Después se puede construir in intérprete que resuelve el problema interpretando el lenguaje.</a:t>
            </a:r>
            <a:endParaRPr lang="es-MX" sz="3200" dirty="0"/>
          </a:p>
        </p:txBody>
      </p:sp>
    </p:spTree>
    <p:extLst>
      <p:ext uri="{BB962C8B-B14F-4D97-AF65-F5344CB8AC3E}">
        <p14:creationId xmlns:p14="http://schemas.microsoft.com/office/powerpoint/2010/main" val="18125101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Causas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lnSpcReduction="10000"/>
          </a:bodyPr>
          <a:lstStyle/>
          <a:p>
            <a:pPr lvl="0" algn="just"/>
            <a:r>
              <a:rPr lang="es-ES" sz="2800" dirty="0"/>
              <a:t>Principalmente, cuando un problema puede representarse mediante árboles sintácticos abstractos (</a:t>
            </a:r>
            <a:r>
              <a:rPr lang="es-ES" sz="2800" dirty="0" err="1"/>
              <a:t>AST’s</a:t>
            </a:r>
            <a:r>
              <a:rPr lang="es-ES" sz="2800" dirty="0"/>
              <a:t>) o tipos de datos algebraicos (</a:t>
            </a:r>
            <a:r>
              <a:rPr lang="es-ES" sz="2800" dirty="0" err="1"/>
              <a:t>ADT’s</a:t>
            </a:r>
            <a:r>
              <a:rPr lang="es-ES" sz="2800" dirty="0"/>
              <a:t>). (Todos)</a:t>
            </a:r>
          </a:p>
          <a:p>
            <a:pPr lvl="0" algn="just"/>
            <a:r>
              <a:rPr lang="es-ES" sz="2800" dirty="0"/>
              <a:t>Cuando se busca hacer una separación clara y completa entre la descripción del problema y su implementación. (El qué del cómo)</a:t>
            </a:r>
          </a:p>
          <a:p>
            <a:pPr lvl="0" algn="just"/>
            <a:r>
              <a:rPr lang="es-ES" sz="2800" dirty="0"/>
              <a:t>Cuando se busca utilizar el lenguaje de dominio (</a:t>
            </a:r>
            <a:r>
              <a:rPr lang="es-ES" sz="2800" dirty="0" err="1"/>
              <a:t>Domain</a:t>
            </a:r>
            <a:r>
              <a:rPr lang="es-ES" sz="2800" dirty="0"/>
              <a:t> </a:t>
            </a:r>
            <a:r>
              <a:rPr lang="es-ES" sz="2800" dirty="0" err="1"/>
              <a:t>Language</a:t>
            </a:r>
            <a:r>
              <a:rPr lang="es-ES" sz="2800" dirty="0"/>
              <a:t>) como un lenguaje específico de dominio (DSL) dentro del programa. </a:t>
            </a:r>
          </a:p>
          <a:p>
            <a:pPr lvl="0" algn="just"/>
            <a:r>
              <a:rPr lang="es-ES" sz="2800" dirty="0"/>
              <a:t>Cuando se busca aislar la lógica del programa completamente del resto del código logrando inmunidad a cambios futuros. (Santo Grial de la Programación)</a:t>
            </a:r>
          </a:p>
        </p:txBody>
      </p:sp>
    </p:spTree>
    <p:extLst>
      <p:ext uri="{BB962C8B-B14F-4D97-AF65-F5344CB8AC3E}">
        <p14:creationId xmlns:p14="http://schemas.microsoft.com/office/powerpoint/2010/main" val="15957824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Solución</a:t>
            </a:r>
          </a:p>
        </p:txBody>
      </p:sp>
      <p:sp>
        <p:nvSpPr>
          <p:cNvPr id="7" name="Marcador de posición de contenido 13"/>
          <p:cNvSpPr>
            <a:spLocks noGrp="1"/>
          </p:cNvSpPr>
          <p:nvPr>
            <p:ph idx="1"/>
          </p:nvPr>
        </p:nvSpPr>
        <p:spPr>
          <a:xfrm>
            <a:off x="1485900" y="1365771"/>
            <a:ext cx="9134391" cy="5015557"/>
          </a:xfrm>
        </p:spPr>
        <p:txBody>
          <a:bodyPr rtlCol="0">
            <a:normAutofit/>
          </a:bodyPr>
          <a:lstStyle/>
          <a:p>
            <a:pPr algn="just"/>
            <a:r>
              <a:rPr lang="es-ES" sz="3600" dirty="0"/>
              <a:t>Se diseña un lenguaje sencillo (DSL) </a:t>
            </a:r>
          </a:p>
          <a:p>
            <a:pPr algn="just"/>
            <a:r>
              <a:rPr lang="es-ES" sz="3600" dirty="0"/>
              <a:t>Se escribe un programa con el lenguaje.</a:t>
            </a:r>
          </a:p>
          <a:p>
            <a:pPr algn="just"/>
            <a:r>
              <a:rPr lang="es-ES" sz="3600" dirty="0"/>
              <a:t>Se escribe un intérprete que le da significado al lenguaje. </a:t>
            </a:r>
          </a:p>
          <a:p>
            <a:pPr algn="just"/>
            <a:r>
              <a:rPr lang="es-ES" sz="3600" dirty="0"/>
              <a:t>Se ejecuta el lenguaje con el intérprete. (Compilador)</a:t>
            </a:r>
          </a:p>
        </p:txBody>
      </p:sp>
    </p:spTree>
    <p:extLst>
      <p:ext uri="{BB962C8B-B14F-4D97-AF65-F5344CB8AC3E}">
        <p14:creationId xmlns:p14="http://schemas.microsoft.com/office/powerpoint/2010/main" val="1779929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Estructura</a:t>
            </a:r>
            <a:endParaRPr lang="en-US" dirty="0"/>
          </a:p>
        </p:txBody>
      </p:sp>
      <p:pic>
        <p:nvPicPr>
          <p:cNvPr id="4" name="Imagen 3"/>
          <p:cNvPicPr>
            <a:picLocks noChangeAspect="1"/>
          </p:cNvPicPr>
          <p:nvPr/>
        </p:nvPicPr>
        <p:blipFill>
          <a:blip r:embed="rId2"/>
          <a:stretch>
            <a:fillRect/>
          </a:stretch>
        </p:blipFill>
        <p:spPr>
          <a:xfrm>
            <a:off x="2737167" y="1785566"/>
            <a:ext cx="6714492" cy="4426671"/>
          </a:xfrm>
          <a:prstGeom prst="rect">
            <a:avLst/>
          </a:prstGeom>
        </p:spPr>
      </p:pic>
    </p:spTree>
    <p:extLst>
      <p:ext uri="{BB962C8B-B14F-4D97-AF65-F5344CB8AC3E}">
        <p14:creationId xmlns:p14="http://schemas.microsoft.com/office/powerpoint/2010/main" val="29323701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Consecuencias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a:bodyPr>
          <a:lstStyle/>
          <a:p>
            <a:pPr lvl="0" algn="just"/>
            <a:r>
              <a:rPr lang="es-ES" sz="2800" dirty="0"/>
              <a:t>Permite separar la descripción de un programa (la lógica del programa) de la manera en la que se ejecuta (efectos secundarios).</a:t>
            </a:r>
          </a:p>
          <a:p>
            <a:pPr lvl="0" algn="just"/>
            <a:r>
              <a:rPr lang="es-ES" sz="2800" dirty="0"/>
              <a:t>Se obtiene un programa que puede ser reutilizado en contextos completamente diferentes.</a:t>
            </a:r>
          </a:p>
          <a:p>
            <a:pPr lvl="0" algn="just"/>
            <a:r>
              <a:rPr lang="es-ES" sz="2800" dirty="0"/>
              <a:t>El costo de un cambio sólo es el costo de cambiar un solo componente del programa y no el costo de modificar el programa completo.</a:t>
            </a:r>
            <a:endParaRPr lang="en-US" sz="2800" dirty="0"/>
          </a:p>
          <a:p>
            <a:pPr lvl="0" algn="just"/>
            <a:r>
              <a:rPr lang="es-ES" sz="2800" dirty="0"/>
              <a:t>Cualquier problema, en última instancia, se puede resolver usando intérpretes.</a:t>
            </a:r>
          </a:p>
          <a:p>
            <a:pPr lvl="0" algn="just"/>
            <a:endParaRPr lang="en-US" dirty="0"/>
          </a:p>
          <a:p>
            <a:pPr lvl="0" algn="just"/>
            <a:endParaRPr lang="es-MX" dirty="0"/>
          </a:p>
        </p:txBody>
      </p:sp>
    </p:spTree>
    <p:extLst>
      <p:ext uri="{BB962C8B-B14F-4D97-AF65-F5344CB8AC3E}">
        <p14:creationId xmlns:p14="http://schemas.microsoft.com/office/powerpoint/2010/main" val="17012412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Implementación</a:t>
            </a:r>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b="1" dirty="0"/>
              <a:t>Ejemplo del código</a:t>
            </a:r>
            <a:r>
              <a:rPr lang="es-MX" dirty="0"/>
              <a:t>: </a:t>
            </a:r>
            <a:r>
              <a:rPr lang="es-MX" dirty="0" err="1"/>
              <a:t>Ahorcado.scala</a:t>
            </a:r>
            <a:endParaRPr lang="es-MX" dirty="0"/>
          </a:p>
          <a:p>
            <a:pPr marL="0" indent="0" algn="just">
              <a:buNone/>
            </a:pPr>
            <a:endParaRPr lang="es-MX"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Patrones relacionados</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MX" dirty="0" err="1"/>
              <a:t>Composite</a:t>
            </a:r>
            <a:r>
              <a:rPr lang="es-MX" dirty="0"/>
              <a:t>, </a:t>
            </a:r>
            <a:r>
              <a:rPr lang="es-MX" dirty="0" err="1"/>
              <a:t>Visitor</a:t>
            </a:r>
            <a:r>
              <a:rPr lang="es-MX" dirty="0"/>
              <a:t>, </a:t>
            </a:r>
            <a:r>
              <a:rPr lang="es-MX" dirty="0" err="1"/>
              <a:t>State</a:t>
            </a:r>
            <a:r>
              <a:rPr lang="es-MX" dirty="0"/>
              <a:t>.</a:t>
            </a:r>
          </a:p>
        </p:txBody>
      </p:sp>
    </p:spTree>
    <p:extLst>
      <p:ext uri="{BB962C8B-B14F-4D97-AF65-F5344CB8AC3E}">
        <p14:creationId xmlns:p14="http://schemas.microsoft.com/office/powerpoint/2010/main" val="3979011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Iterator</a:t>
            </a:r>
            <a:endParaRPr lang="en-US" dirty="0"/>
          </a:p>
        </p:txBody>
      </p:sp>
      <p:pic>
        <p:nvPicPr>
          <p:cNvPr id="11268" name="Picture 4" descr="Resultado de imagen para cicle itter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164" y="2021632"/>
            <a:ext cx="3629025" cy="36861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100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Sinopsis</a:t>
            </a:r>
          </a:p>
        </p:txBody>
      </p:sp>
      <p:sp>
        <p:nvSpPr>
          <p:cNvPr id="7" name="Marcador de posición de contenido 13"/>
          <p:cNvSpPr>
            <a:spLocks noGrp="1"/>
          </p:cNvSpPr>
          <p:nvPr>
            <p:ph idx="1"/>
          </p:nvPr>
        </p:nvSpPr>
        <p:spPr>
          <a:xfrm>
            <a:off x="1485900" y="1365772"/>
            <a:ext cx="9134391" cy="1800200"/>
          </a:xfrm>
        </p:spPr>
        <p:txBody>
          <a:bodyPr rtlCol="0">
            <a:normAutofit/>
          </a:bodyPr>
          <a:lstStyle/>
          <a:p>
            <a:pPr marL="0" indent="0" algn="just">
              <a:buNone/>
            </a:pPr>
            <a:r>
              <a:rPr lang="es-MX" sz="3200" dirty="0"/>
              <a:t>D</a:t>
            </a:r>
            <a:r>
              <a:rPr lang="es-MX" sz="3200" dirty="0" smtClean="0"/>
              <a:t>efine </a:t>
            </a:r>
            <a:r>
              <a:rPr lang="es-MX" sz="3200" dirty="0"/>
              <a:t>una interfaz que declara los métodos necesarios para acceder secuencialmente a un grupo de objetos de una colección.</a:t>
            </a:r>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gn="just">
              <a:buNone/>
            </a:pPr>
            <a:r>
              <a:rPr lang="es-MX" sz="3200" dirty="0"/>
              <a:t>R</a:t>
            </a:r>
            <a:r>
              <a:rPr lang="es-MX" sz="3200" dirty="0" smtClean="0"/>
              <a:t>esultará </a:t>
            </a:r>
            <a:r>
              <a:rPr lang="es-MX" sz="3200" dirty="0"/>
              <a:t>útil para acceder a los elementos de un </a:t>
            </a:r>
            <a:r>
              <a:rPr lang="es-MX" sz="3200" dirty="0" err="1"/>
              <a:t>array</a:t>
            </a:r>
            <a:r>
              <a:rPr lang="es-MX" sz="3200" dirty="0"/>
              <a:t> o colección de objetos contenida en otro objeto</a:t>
            </a:r>
          </a:p>
        </p:txBody>
      </p:sp>
    </p:spTree>
    <p:extLst>
      <p:ext uri="{BB962C8B-B14F-4D97-AF65-F5344CB8AC3E}">
        <p14:creationId xmlns:p14="http://schemas.microsoft.com/office/powerpoint/2010/main" val="38182556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Causas</a:t>
            </a:r>
            <a:endParaRPr lang="es-ES" dirty="0"/>
          </a:p>
        </p:txBody>
      </p:sp>
      <p:sp>
        <p:nvSpPr>
          <p:cNvPr id="7" name="Marcador de posición de contenido 13"/>
          <p:cNvSpPr>
            <a:spLocks noGrp="1"/>
          </p:cNvSpPr>
          <p:nvPr>
            <p:ph idx="1"/>
          </p:nvPr>
        </p:nvSpPr>
        <p:spPr>
          <a:xfrm>
            <a:off x="1485900" y="1365772"/>
            <a:ext cx="9134391" cy="5159572"/>
          </a:xfrm>
        </p:spPr>
        <p:txBody>
          <a:bodyPr rtlCol="0"/>
          <a:lstStyle/>
          <a:p>
            <a:pPr lvl="0" algn="just"/>
            <a:r>
              <a:rPr lang="es-MX" dirty="0"/>
              <a:t>Una clase necesita acceder al contenido de una colección sin llegar a ser dependiente de la clase que es utilizada para implementar la colección, es decir sin tener que exponer su representación interna.</a:t>
            </a:r>
          </a:p>
          <a:p>
            <a:pPr lvl="0" algn="just"/>
            <a:r>
              <a:rPr lang="es-MX" dirty="0"/>
              <a:t>Una clase necesita un modo uniforme de acceder al contenido de varias colecciones.</a:t>
            </a:r>
          </a:p>
          <a:p>
            <a:pPr lvl="0" algn="just"/>
            <a:r>
              <a:rPr lang="es-MX" dirty="0"/>
              <a:t>Cuando se necesita soportar múltiples recorridos de una colección.</a:t>
            </a:r>
          </a:p>
          <a:p>
            <a:pPr lvl="0" algn="just"/>
            <a:endParaRPr lang="es-MX" dirty="0"/>
          </a:p>
        </p:txBody>
      </p:sp>
    </p:spTree>
    <p:extLst>
      <p:ext uri="{BB962C8B-B14F-4D97-AF65-F5344CB8AC3E}">
        <p14:creationId xmlns:p14="http://schemas.microsoft.com/office/powerpoint/2010/main" val="8355209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Solución</a:t>
            </a:r>
          </a:p>
        </p:txBody>
      </p:sp>
      <p:sp>
        <p:nvSpPr>
          <p:cNvPr id="7" name="Marcador de posición de contenido 13"/>
          <p:cNvSpPr>
            <a:spLocks noGrp="1"/>
          </p:cNvSpPr>
          <p:nvPr>
            <p:ph idx="1"/>
          </p:nvPr>
        </p:nvSpPr>
        <p:spPr>
          <a:xfrm>
            <a:off x="1485900" y="1365771"/>
            <a:ext cx="9134391" cy="983109"/>
          </a:xfrm>
        </p:spPr>
        <p:txBody>
          <a:bodyPr rtlCol="0">
            <a:normAutofit fontScale="85000" lnSpcReduction="20000"/>
          </a:bodyPr>
          <a:lstStyle/>
          <a:p>
            <a:pPr algn="just"/>
            <a:r>
              <a:rPr lang="es-MX" dirty="0"/>
              <a:t>Provee un mecanismo estándar para acceder secuencialmente a los elementos de una colección; define una interface que declara métodos para acceder secuencialmente a los objetos de una colección. Una clase accede a una colección a través de dicha interface</a:t>
            </a:r>
            <a:r>
              <a:rPr lang="es-MX" dirty="0" smtClean="0"/>
              <a:t>.</a:t>
            </a:r>
            <a:endParaRPr lang="es-MX" dirty="0"/>
          </a:p>
        </p:txBody>
      </p:sp>
      <p:sp>
        <p:nvSpPr>
          <p:cNvPr id="9" name="Título 12"/>
          <p:cNvSpPr txBox="1">
            <a:spLocks/>
          </p:cNvSpPr>
          <p:nvPr/>
        </p:nvSpPr>
        <p:spPr>
          <a:xfrm>
            <a:off x="1521314" y="2429028"/>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Estructura</a:t>
            </a:r>
            <a:endParaRPr lang="es-ES" dirty="0"/>
          </a:p>
        </p:txBody>
      </p:sp>
      <p:sp>
        <p:nvSpPr>
          <p:cNvPr id="3" name="Rectangle 2"/>
          <p:cNvSpPr>
            <a:spLocks noChangeArrowheads="1"/>
          </p:cNvSpPr>
          <p:nvPr/>
        </p:nvSpPr>
        <p:spPr bwMode="auto">
          <a:xfrm>
            <a:off x="3934172" y="306825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MX">
              <a:ln w="0"/>
              <a:effectLst>
                <a:outerShdw blurRad="38100" dist="19050" dir="2700000" algn="tl" rotWithShape="0">
                  <a:schemeClr val="dk1">
                    <a:alpha val="40000"/>
                  </a:schemeClr>
                </a:outerShdw>
              </a:effectLst>
            </a:endParaRPr>
          </a:p>
        </p:txBody>
      </p:sp>
      <p:graphicFrame>
        <p:nvGraphicFramePr>
          <p:cNvPr id="4" name="Object 3"/>
          <p:cNvGraphicFramePr>
            <a:graphicFrameLocks/>
          </p:cNvGraphicFramePr>
          <p:nvPr>
            <p:extLst/>
          </p:nvPr>
        </p:nvGraphicFramePr>
        <p:xfrm>
          <a:off x="3934172" y="3252920"/>
          <a:ext cx="4152900" cy="3076575"/>
        </p:xfrm>
        <a:graphic>
          <a:graphicData uri="http://schemas.openxmlformats.org/presentationml/2006/ole">
            <mc:AlternateContent xmlns:mc="http://schemas.openxmlformats.org/markup-compatibility/2006">
              <mc:Choice xmlns:v="urn:schemas-microsoft-com:vml" Requires="v">
                <p:oleObj spid="_x0000_s1042" name="Imagen" r:id="rId4" imgW="0" imgH="0" progId="StaticMetafile">
                  <p:embed/>
                </p:oleObj>
              </mc:Choice>
              <mc:Fallback>
                <p:oleObj name="Imagen" r:id="rId4" imgW="0" imgH="0" progId="StaticMetafile">
                  <p:embed/>
                  <p:pic>
                    <p:nvPicPr>
                      <p:cNvPr id="4"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4172" y="3252920"/>
                        <a:ext cx="4152900" cy="3076575"/>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29341991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Sinopsis</a:t>
            </a:r>
            <a:endParaRPr lang="es-ES" b="1" dirty="0"/>
          </a:p>
        </p:txBody>
      </p:sp>
      <p:sp>
        <p:nvSpPr>
          <p:cNvPr id="7" name="Marcador de posición de contenido 13"/>
          <p:cNvSpPr>
            <a:spLocks noGrp="1"/>
          </p:cNvSpPr>
          <p:nvPr>
            <p:ph idx="1"/>
          </p:nvPr>
        </p:nvSpPr>
        <p:spPr>
          <a:xfrm>
            <a:off x="1485900" y="1365772"/>
            <a:ext cx="9134391" cy="2207244"/>
          </a:xfrm>
        </p:spPr>
        <p:txBody>
          <a:bodyPr rtlCol="0">
            <a:normAutofit fontScale="92500" lnSpcReduction="10000"/>
          </a:bodyPr>
          <a:lstStyle/>
          <a:p>
            <a:pPr algn="just"/>
            <a:r>
              <a:rPr lang="en-US" dirty="0" err="1"/>
              <a:t>Es</a:t>
            </a:r>
            <a:r>
              <a:rPr lang="en-US" dirty="0"/>
              <a:t> un patron de </a:t>
            </a:r>
            <a:r>
              <a:rPr lang="en-US" dirty="0" err="1"/>
              <a:t>comportamiento</a:t>
            </a:r>
            <a:r>
              <a:rPr lang="en-US" dirty="0"/>
              <a:t> </a:t>
            </a:r>
            <a:r>
              <a:rPr lang="en-US" dirty="0" err="1"/>
              <a:t>ya</a:t>
            </a:r>
            <a:r>
              <a:rPr lang="en-US" dirty="0"/>
              <a:t> que se </a:t>
            </a:r>
            <a:r>
              <a:rPr lang="en-US" dirty="0" err="1"/>
              <a:t>caracteriza</a:t>
            </a:r>
            <a:r>
              <a:rPr lang="en-US" dirty="0"/>
              <a:t> </a:t>
            </a:r>
            <a:r>
              <a:rPr lang="en-US" dirty="0" err="1"/>
              <a:t>principalmente</a:t>
            </a:r>
            <a:r>
              <a:rPr lang="en-US" dirty="0"/>
              <a:t> del  </a:t>
            </a:r>
            <a:r>
              <a:rPr lang="en-US" dirty="0" err="1"/>
              <a:t>comportamiento</a:t>
            </a:r>
            <a:r>
              <a:rPr lang="en-US" dirty="0"/>
              <a:t>  que </a:t>
            </a:r>
            <a:r>
              <a:rPr lang="en-US" dirty="0" err="1"/>
              <a:t>existe</a:t>
            </a:r>
            <a:r>
              <a:rPr lang="en-US" dirty="0"/>
              <a:t> entre </a:t>
            </a:r>
            <a:r>
              <a:rPr lang="en-US" dirty="0" err="1"/>
              <a:t>clases</a:t>
            </a:r>
            <a:r>
              <a:rPr lang="en-US" dirty="0"/>
              <a:t> y </a:t>
            </a:r>
            <a:r>
              <a:rPr lang="en-US" dirty="0" err="1"/>
              <a:t>objetos</a:t>
            </a:r>
            <a:r>
              <a:rPr lang="en-US" dirty="0"/>
              <a:t> </a:t>
            </a:r>
            <a:r>
              <a:rPr lang="en-US" dirty="0" err="1"/>
              <a:t>en</a:t>
            </a:r>
            <a:r>
              <a:rPr lang="en-US" dirty="0"/>
              <a:t> un </a:t>
            </a:r>
            <a:r>
              <a:rPr lang="en-US" dirty="0" err="1"/>
              <a:t>sistema</a:t>
            </a:r>
            <a:r>
              <a:rPr lang="en-US" dirty="0"/>
              <a:t>. </a:t>
            </a:r>
          </a:p>
          <a:p>
            <a:pPr algn="just"/>
            <a:r>
              <a:rPr lang="en-US" dirty="0" err="1"/>
              <a:t>Es</a:t>
            </a:r>
            <a:r>
              <a:rPr lang="en-US" dirty="0"/>
              <a:t> un patron </a:t>
            </a:r>
            <a:r>
              <a:rPr lang="en-US" dirty="0" err="1"/>
              <a:t>utilizado</a:t>
            </a:r>
            <a:r>
              <a:rPr lang="en-US" dirty="0"/>
              <a:t> mas </a:t>
            </a:r>
            <a:r>
              <a:rPr lang="en-US" dirty="0" err="1"/>
              <a:t>comumente</a:t>
            </a:r>
            <a:r>
              <a:rPr lang="en-US" dirty="0"/>
              <a:t> </a:t>
            </a:r>
            <a:r>
              <a:rPr lang="en-US" dirty="0" err="1"/>
              <a:t>cuando</a:t>
            </a:r>
            <a:r>
              <a:rPr lang="en-US" dirty="0"/>
              <a:t> se </a:t>
            </a:r>
            <a:r>
              <a:rPr lang="en-US" dirty="0" err="1"/>
              <a:t>necesita</a:t>
            </a:r>
            <a:r>
              <a:rPr lang="en-US" dirty="0"/>
              <a:t> </a:t>
            </a:r>
            <a:r>
              <a:rPr lang="en-US" dirty="0" err="1"/>
              <a:t>realizar</a:t>
            </a:r>
            <a:r>
              <a:rPr lang="en-US" dirty="0"/>
              <a:t> </a:t>
            </a:r>
            <a:r>
              <a:rPr lang="en-US" dirty="0" err="1"/>
              <a:t>una</a:t>
            </a:r>
            <a:r>
              <a:rPr lang="en-US" dirty="0"/>
              <a:t> </a:t>
            </a:r>
            <a:r>
              <a:rPr lang="en-US" dirty="0" err="1"/>
              <a:t>cadena</a:t>
            </a:r>
            <a:r>
              <a:rPr lang="en-US" dirty="0"/>
              <a:t> de </a:t>
            </a:r>
            <a:r>
              <a:rPr lang="en-US" dirty="0" err="1"/>
              <a:t>objetos</a:t>
            </a:r>
            <a:r>
              <a:rPr lang="en-US" dirty="0"/>
              <a:t> </a:t>
            </a:r>
            <a:r>
              <a:rPr lang="en-US" dirty="0" err="1"/>
              <a:t>receptores</a:t>
            </a:r>
            <a:r>
              <a:rPr lang="en-US" dirty="0"/>
              <a:t> a </a:t>
            </a:r>
            <a:r>
              <a:rPr lang="en-US" dirty="0" err="1"/>
              <a:t>los</a:t>
            </a:r>
            <a:r>
              <a:rPr lang="en-US" dirty="0"/>
              <a:t> </a:t>
            </a:r>
            <a:r>
              <a:rPr lang="en-US" dirty="0" err="1"/>
              <a:t>cuales</a:t>
            </a:r>
            <a:r>
              <a:rPr lang="en-US" dirty="0"/>
              <a:t> se les </a:t>
            </a:r>
            <a:r>
              <a:rPr lang="en-US" dirty="0" err="1"/>
              <a:t>pasa</a:t>
            </a:r>
            <a:r>
              <a:rPr lang="en-US" dirty="0"/>
              <a:t> </a:t>
            </a:r>
            <a:r>
              <a:rPr lang="en-US" dirty="0" err="1"/>
              <a:t>una</a:t>
            </a:r>
            <a:r>
              <a:rPr lang="en-US" dirty="0"/>
              <a:t> </a:t>
            </a:r>
            <a:r>
              <a:rPr lang="en-US" dirty="0" err="1"/>
              <a:t>peticion</a:t>
            </a:r>
            <a:r>
              <a:rPr lang="en-US" dirty="0"/>
              <a:t> de un </a:t>
            </a:r>
            <a:r>
              <a:rPr lang="en-US" dirty="0" err="1"/>
              <a:t>objeto</a:t>
            </a:r>
            <a:r>
              <a:rPr lang="en-US" dirty="0"/>
              <a:t> </a:t>
            </a:r>
            <a:r>
              <a:rPr lang="en-US" dirty="0" err="1"/>
              <a:t>emisor</a:t>
            </a:r>
            <a:r>
              <a:rPr lang="en-US" dirty="0"/>
              <a:t> y </a:t>
            </a:r>
            <a:r>
              <a:rPr lang="en-US" dirty="0" err="1"/>
              <a:t>estos</a:t>
            </a:r>
            <a:r>
              <a:rPr lang="en-US" dirty="0"/>
              <a:t> la </a:t>
            </a:r>
            <a:r>
              <a:rPr lang="en-US" dirty="0" err="1"/>
              <a:t>procesan</a:t>
            </a:r>
            <a:r>
              <a:rPr lang="en-US" dirty="0"/>
              <a:t> de </a:t>
            </a:r>
            <a:r>
              <a:rPr lang="en-US" dirty="0" err="1"/>
              <a:t>manera</a:t>
            </a:r>
            <a:r>
              <a:rPr lang="en-US" dirty="0"/>
              <a:t> </a:t>
            </a:r>
            <a:r>
              <a:rPr lang="en-US" dirty="0" err="1"/>
              <a:t>dfierente</a:t>
            </a:r>
            <a:r>
              <a:rPr lang="en-US" dirty="0"/>
              <a:t> </a:t>
            </a:r>
            <a:r>
              <a:rPr lang="es-MX" dirty="0" smtClean="0"/>
              <a:t>dependiendo</a:t>
            </a:r>
            <a:r>
              <a:rPr lang="en-US" dirty="0" smtClean="0"/>
              <a:t> </a:t>
            </a:r>
            <a:r>
              <a:rPr lang="en-US" dirty="0"/>
              <a:t>de un </a:t>
            </a:r>
            <a:r>
              <a:rPr lang="en-US" dirty="0" err="1"/>
              <a:t>criterio</a:t>
            </a:r>
            <a:r>
              <a:rPr lang="en-US" dirty="0"/>
              <a:t> antes </a:t>
            </a:r>
            <a:r>
              <a:rPr lang="en-US" dirty="0" err="1"/>
              <a:t>establecido</a:t>
            </a:r>
            <a:r>
              <a:rPr lang="en-US" dirty="0"/>
              <a:t>, </a:t>
            </a:r>
            <a:r>
              <a:rPr lang="es-MX" dirty="0" smtClean="0"/>
              <a:t>esto</a:t>
            </a:r>
            <a:r>
              <a:rPr lang="en-US" dirty="0" smtClean="0"/>
              <a:t> </a:t>
            </a:r>
            <a:r>
              <a:rPr lang="en-US" dirty="0" err="1"/>
              <a:t>ayuda</a:t>
            </a:r>
            <a:r>
              <a:rPr lang="en-US" dirty="0"/>
              <a:t> a </a:t>
            </a:r>
            <a:r>
              <a:rPr lang="en-US" dirty="0" err="1"/>
              <a:t>generar</a:t>
            </a:r>
            <a:r>
              <a:rPr lang="en-US" dirty="0"/>
              <a:t> un </a:t>
            </a:r>
            <a:r>
              <a:rPr lang="en-US" dirty="0" err="1"/>
              <a:t>bajo</a:t>
            </a:r>
            <a:r>
              <a:rPr lang="en-US" dirty="0"/>
              <a:t> </a:t>
            </a:r>
            <a:r>
              <a:rPr lang="en-US" dirty="0" err="1"/>
              <a:t>acomplamiento</a:t>
            </a:r>
            <a:r>
              <a:rPr lang="en-US" dirty="0"/>
              <a:t> entre </a:t>
            </a:r>
            <a:r>
              <a:rPr lang="en-US" dirty="0" err="1"/>
              <a:t>clases</a:t>
            </a:r>
            <a:r>
              <a:rPr lang="en-US" dirty="0"/>
              <a:t> y </a:t>
            </a:r>
            <a:r>
              <a:rPr lang="en-US" dirty="0" err="1"/>
              <a:t>objetos</a:t>
            </a:r>
            <a:r>
              <a:rPr lang="en-US" dirty="0"/>
              <a:t> lo </a:t>
            </a:r>
            <a:r>
              <a:rPr lang="en-US" dirty="0" err="1"/>
              <a:t>cual</a:t>
            </a:r>
            <a:r>
              <a:rPr lang="en-US" dirty="0"/>
              <a:t> </a:t>
            </a:r>
            <a:r>
              <a:rPr lang="en-US" dirty="0" err="1"/>
              <a:t>sabemos</a:t>
            </a:r>
            <a:r>
              <a:rPr lang="en-US" dirty="0"/>
              <a:t> que </a:t>
            </a:r>
            <a:r>
              <a:rPr lang="en-US" dirty="0" err="1"/>
              <a:t>es</a:t>
            </a:r>
            <a:r>
              <a:rPr lang="en-US" dirty="0"/>
              <a:t> </a:t>
            </a:r>
            <a:r>
              <a:rPr lang="en-US" dirty="0" err="1"/>
              <a:t>algo</a:t>
            </a:r>
            <a:r>
              <a:rPr lang="en-US" dirty="0"/>
              <a:t> </a:t>
            </a:r>
            <a:r>
              <a:rPr lang="en-US" dirty="0" err="1"/>
              <a:t>bueno</a:t>
            </a:r>
            <a:r>
              <a:rPr lang="en-US" dirty="0"/>
              <a:t> para </a:t>
            </a:r>
            <a:r>
              <a:rPr lang="en-US" dirty="0" err="1"/>
              <a:t>desarrollo</a:t>
            </a:r>
            <a:r>
              <a:rPr lang="en-US" dirty="0"/>
              <a:t>.</a:t>
            </a:r>
          </a:p>
        </p:txBody>
      </p:sp>
      <p:sp>
        <p:nvSpPr>
          <p:cNvPr id="9" name="Título 12"/>
          <p:cNvSpPr txBox="1">
            <a:spLocks/>
          </p:cNvSpPr>
          <p:nvPr/>
        </p:nvSpPr>
        <p:spPr>
          <a:xfrm>
            <a:off x="1513100" y="3648392"/>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899" y="4344872"/>
            <a:ext cx="9134391" cy="1800200"/>
          </a:xfrm>
          <a:prstGeom prst="rect">
            <a:avLst/>
          </a:prstGeom>
        </p:spPr>
        <p:txBody>
          <a:bodyPr vert="horz" lIns="91440" tIns="45720" rIns="91440" bIns="45720" rtlCol="0">
            <a:normAutofit fontScale="925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MX" dirty="0" smtClean="0"/>
              <a:t>Este </a:t>
            </a:r>
            <a:r>
              <a:rPr lang="es-MX" dirty="0" err="1" smtClean="0"/>
              <a:t>patron</a:t>
            </a:r>
            <a:r>
              <a:rPr lang="es-MX" dirty="0" smtClean="0"/>
              <a:t> pretende solucionar problemas con implementaciones complicadas  y condigo rebuscado, como por ejemplo la implementación de </a:t>
            </a:r>
            <a:r>
              <a:rPr lang="es-MX" dirty="0" err="1" smtClean="0"/>
              <a:t>if-else</a:t>
            </a:r>
            <a:r>
              <a:rPr lang="es-MX" dirty="0" smtClean="0"/>
              <a:t> largos en el </a:t>
            </a:r>
            <a:r>
              <a:rPr lang="es-MX" dirty="0" err="1" smtClean="0"/>
              <a:t>codigo</a:t>
            </a:r>
            <a:r>
              <a:rPr lang="es-MX" dirty="0" smtClean="0"/>
              <a:t> de manera que se complica la implementación. Por lo que mantienen un bajo acoplamiento ya que mantiene al "cliente" con desconocimiento de lo que pueda generar nuestro "servidor"</a:t>
            </a:r>
            <a:endParaRPr lang="es-MX" dirty="0"/>
          </a:p>
        </p:txBody>
      </p:sp>
    </p:spTree>
    <p:extLst>
      <p:ext uri="{BB962C8B-B14F-4D97-AF65-F5344CB8AC3E}">
        <p14:creationId xmlns:p14="http://schemas.microsoft.com/office/powerpoint/2010/main" val="36356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Consecuencias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a:bodyPr>
          <a:lstStyle/>
          <a:p>
            <a:pPr lvl="0"/>
            <a:r>
              <a:rPr lang="es-MX" dirty="0"/>
              <a:t>Es posible acceder a una colección de objetos sin conocer el código de los objetos.</a:t>
            </a:r>
          </a:p>
          <a:p>
            <a:pPr lvl="0"/>
            <a:r>
              <a:rPr lang="es-MX" dirty="0"/>
              <a:t>Utilizando varios objetos </a:t>
            </a:r>
            <a:r>
              <a:rPr lang="es-MX" dirty="0" err="1"/>
              <a:t>Iterator</a:t>
            </a:r>
            <a:r>
              <a:rPr lang="es-MX" dirty="0"/>
              <a:t>, es simple tener y manejar varios recorridos al mismo tiempo.</a:t>
            </a:r>
          </a:p>
          <a:p>
            <a:pPr lvl="0"/>
            <a:r>
              <a:rPr lang="es-MX" dirty="0"/>
              <a:t>Es posible para una clase </a:t>
            </a:r>
            <a:r>
              <a:rPr lang="es-MX" dirty="0" err="1"/>
              <a:t>Colecction</a:t>
            </a:r>
            <a:r>
              <a:rPr lang="es-MX" dirty="0"/>
              <a:t> proporcionar diferentes tipos de objetos </a:t>
            </a:r>
            <a:r>
              <a:rPr lang="es-MX" dirty="0" err="1"/>
              <a:t>Iterator</a:t>
            </a:r>
            <a:r>
              <a:rPr lang="es-MX" dirty="0"/>
              <a:t> que recorran la colección en diferentes modos. Por ejemplo, una clase </a:t>
            </a:r>
            <a:r>
              <a:rPr lang="es-MX" dirty="0" err="1"/>
              <a:t>Colecction</a:t>
            </a:r>
            <a:r>
              <a:rPr lang="es-MX" dirty="0"/>
              <a:t> que mantiene una asociación entre la clave de los objetos y el valor de los objetos podría tener diferentes métodos para crear </a:t>
            </a:r>
            <a:r>
              <a:rPr lang="es-MX" dirty="0" err="1"/>
              <a:t>Iterators</a:t>
            </a:r>
            <a:r>
              <a:rPr lang="es-MX" dirty="0"/>
              <a:t> que recorran sólo la clave de los objetos y crear </a:t>
            </a:r>
            <a:r>
              <a:rPr lang="es-MX" dirty="0" err="1"/>
              <a:t>Iterators</a:t>
            </a:r>
            <a:r>
              <a:rPr lang="es-MX" dirty="0"/>
              <a:t> que recorran sólo el valor de los objetos.</a:t>
            </a:r>
          </a:p>
          <a:p>
            <a:r>
              <a:rPr lang="es-MX" dirty="0"/>
              <a:t>Las clases </a:t>
            </a:r>
            <a:r>
              <a:rPr lang="es-MX" dirty="0" err="1"/>
              <a:t>Iterator</a:t>
            </a:r>
            <a:r>
              <a:rPr lang="es-MX" dirty="0"/>
              <a:t> simplifican el código de las colecciones, ya que el código de los recorridos se encuentra en los </a:t>
            </a:r>
            <a:r>
              <a:rPr lang="es-MX" dirty="0" err="1"/>
              <a:t>Iterators</a:t>
            </a:r>
            <a:r>
              <a:rPr lang="es-MX" dirty="0"/>
              <a:t> y no en las colecciones</a:t>
            </a:r>
          </a:p>
          <a:p>
            <a:pPr lvl="0" algn="just"/>
            <a:endParaRPr lang="es-MX" dirty="0"/>
          </a:p>
        </p:txBody>
      </p:sp>
    </p:spTree>
    <p:extLst>
      <p:ext uri="{BB962C8B-B14F-4D97-AF65-F5344CB8AC3E}">
        <p14:creationId xmlns:p14="http://schemas.microsoft.com/office/powerpoint/2010/main" val="3016461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Implementación</a:t>
            </a:r>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b="1" dirty="0"/>
              <a:t>Ejemplo del </a:t>
            </a:r>
            <a:r>
              <a:rPr lang="es-MX" b="1" dirty="0" err="1" smtClean="0"/>
              <a:t>código</a:t>
            </a:r>
            <a:r>
              <a:rPr lang="es-MX" dirty="0" err="1" smtClean="0"/>
              <a:t>:iterator.cs</a:t>
            </a:r>
            <a:endParaRPr lang="es-MX" dirty="0" smtClean="0"/>
          </a:p>
          <a:p>
            <a:pPr algn="just"/>
            <a:endParaRPr lang="es-MX" dirty="0"/>
          </a:p>
          <a:p>
            <a:pPr algn="just"/>
            <a:r>
              <a:rPr lang="es-MX" b="1" dirty="0"/>
              <a:t>Salida</a:t>
            </a:r>
            <a:r>
              <a:rPr lang="es-MX" dirty="0"/>
              <a:t>: </a:t>
            </a:r>
          </a:p>
        </p:txBody>
      </p:sp>
      <p:pic>
        <p:nvPicPr>
          <p:cNvPr id="2" name="Picture 1"/>
          <p:cNvPicPr>
            <a:picLocks noChangeAspect="1"/>
          </p:cNvPicPr>
          <p:nvPr/>
        </p:nvPicPr>
        <p:blipFill>
          <a:blip r:embed="rId3"/>
          <a:stretch>
            <a:fillRect/>
          </a:stretch>
        </p:blipFill>
        <p:spPr>
          <a:xfrm>
            <a:off x="1853509" y="3165972"/>
            <a:ext cx="8399172" cy="2808312"/>
          </a:xfrm>
          <a:prstGeom prst="rect">
            <a:avLst/>
          </a:prstGeom>
        </p:spPr>
      </p:pic>
    </p:spTree>
    <p:extLst>
      <p:ext uri="{BB962C8B-B14F-4D97-AF65-F5344CB8AC3E}">
        <p14:creationId xmlns:p14="http://schemas.microsoft.com/office/powerpoint/2010/main" val="3521273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a:t>Mediator</a:t>
            </a:r>
            <a:endParaRPr lang="en-US" dirty="0"/>
          </a:p>
        </p:txBody>
      </p:sp>
      <p:pic>
        <p:nvPicPr>
          <p:cNvPr id="10242" name="Picture 2" descr="Resultado de imagen para medi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68" y="2110191"/>
            <a:ext cx="5067300"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7979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Sinopsis</a:t>
            </a:r>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ES" dirty="0"/>
              <a:t>Define un objeto que encapsula cómo interactúan un conjunto de objetos. Promueve un bajo acoplamiento (dependencia) al evitar que los objetos se relacionen unos a otros explícitamente, y permite variar la interacción entre ellos de forma independiente.</a:t>
            </a:r>
            <a:endParaRPr lang="es-MX"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MX" dirty="0"/>
              <a:t>Cuando muchos objetos interactúan con otros objetos, se puede formar una estructura muy compleja, con objetos con muchas conexiones con otros objetos. En un caso extremo cada objeto puede conocer a todos los demás objetos.</a:t>
            </a:r>
          </a:p>
        </p:txBody>
      </p:sp>
    </p:spTree>
    <p:extLst>
      <p:ext uri="{BB962C8B-B14F-4D97-AF65-F5344CB8AC3E}">
        <p14:creationId xmlns:p14="http://schemas.microsoft.com/office/powerpoint/2010/main" val="21391325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Causas</a:t>
            </a:r>
            <a:endParaRPr lang="es-ES" dirty="0"/>
          </a:p>
        </p:txBody>
      </p:sp>
      <p:sp>
        <p:nvSpPr>
          <p:cNvPr id="7" name="Marcador de posición de contenido 13"/>
          <p:cNvSpPr>
            <a:spLocks noGrp="1"/>
          </p:cNvSpPr>
          <p:nvPr>
            <p:ph idx="1"/>
          </p:nvPr>
        </p:nvSpPr>
        <p:spPr>
          <a:xfrm>
            <a:off x="1485900" y="1365772"/>
            <a:ext cx="9134391" cy="5159572"/>
          </a:xfrm>
        </p:spPr>
        <p:txBody>
          <a:bodyPr rtlCol="0"/>
          <a:lstStyle/>
          <a:p>
            <a:pPr lvl="0" algn="just"/>
            <a:r>
              <a:rPr lang="es-ES" dirty="0"/>
              <a:t>Cuando nuestro sistema tiene gran número de objetos que se comunican de forma activa, y dicha comunicación es compleja y está bien definida.</a:t>
            </a:r>
            <a:endParaRPr lang="es-MX" dirty="0"/>
          </a:p>
          <a:p>
            <a:pPr lvl="0" algn="just"/>
            <a:r>
              <a:rPr lang="es-ES" dirty="0"/>
              <a:t>Si la reutilización de un objeto es difícil ya que es dependiente de muchos otros.</a:t>
            </a:r>
            <a:endParaRPr lang="es-MX" dirty="0"/>
          </a:p>
          <a:p>
            <a:pPr algn="just"/>
            <a:r>
              <a:rPr lang="es-ES" dirty="0"/>
              <a:t>Si nuestro sistema es excesivamente complejo, deberemos subdividirlo en varios Mediator.</a:t>
            </a:r>
          </a:p>
          <a:p>
            <a:pPr algn="just"/>
            <a:endParaRPr lang="es-ES" dirty="0"/>
          </a:p>
          <a:p>
            <a:pPr marL="0" indent="0" algn="just">
              <a:buNone/>
            </a:pPr>
            <a:r>
              <a:rPr lang="es-ES" dirty="0"/>
              <a:t>Para evitar esto el patrón Mediator encapsula el comportamiento de todo un conjunto de objetos en un solo objeto.</a:t>
            </a:r>
            <a:endParaRPr lang="es-MX" dirty="0"/>
          </a:p>
        </p:txBody>
      </p:sp>
    </p:spTree>
    <p:extLst>
      <p:ext uri="{BB962C8B-B14F-4D97-AF65-F5344CB8AC3E}">
        <p14:creationId xmlns:p14="http://schemas.microsoft.com/office/powerpoint/2010/main" val="20854937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Solución</a:t>
            </a:r>
          </a:p>
        </p:txBody>
      </p:sp>
      <p:sp>
        <p:nvSpPr>
          <p:cNvPr id="7" name="Marcador de posición de contenido 13"/>
          <p:cNvSpPr>
            <a:spLocks noGrp="1"/>
          </p:cNvSpPr>
          <p:nvPr>
            <p:ph idx="1"/>
          </p:nvPr>
        </p:nvSpPr>
        <p:spPr>
          <a:xfrm>
            <a:off x="1485900" y="1365771"/>
            <a:ext cx="9134391" cy="983109"/>
          </a:xfrm>
        </p:spPr>
        <p:txBody>
          <a:bodyPr rtlCol="0"/>
          <a:lstStyle/>
          <a:p>
            <a:pPr algn="just"/>
            <a:r>
              <a:rPr lang="es-ES" dirty="0"/>
              <a:t>La solución consiste en crear una entidad intermediaria que se encargue de gestionar la comunicación entre objetos.</a:t>
            </a:r>
            <a:endParaRPr lang="es-MX" dirty="0"/>
          </a:p>
        </p:txBody>
      </p:sp>
      <p:sp>
        <p:nvSpPr>
          <p:cNvPr id="9" name="Título 12"/>
          <p:cNvSpPr txBox="1">
            <a:spLocks/>
          </p:cNvSpPr>
          <p:nvPr/>
        </p:nvSpPr>
        <p:spPr>
          <a:xfrm>
            <a:off x="1521314" y="2429028"/>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Estructura</a:t>
            </a:r>
            <a:endParaRPr lang="es-ES" dirty="0"/>
          </a:p>
        </p:txBody>
      </p:sp>
      <p:pic>
        <p:nvPicPr>
          <p:cNvPr id="6" name="Imagen 5"/>
          <p:cNvPicPr/>
          <p:nvPr/>
        </p:nvPicPr>
        <p:blipFill>
          <a:blip r:embed="rId3"/>
          <a:stretch>
            <a:fillRect/>
          </a:stretch>
        </p:blipFill>
        <p:spPr>
          <a:xfrm>
            <a:off x="1781501" y="3429000"/>
            <a:ext cx="8623626" cy="24208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210953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Consecuencias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lnSpcReduction="10000"/>
          </a:bodyPr>
          <a:lstStyle/>
          <a:p>
            <a:pPr marL="0" indent="0" algn="just">
              <a:buNone/>
            </a:pPr>
            <a:r>
              <a:rPr lang="es-ES" dirty="0"/>
              <a:t>POSITIVAS:</a:t>
            </a:r>
            <a:endParaRPr lang="es-MX" dirty="0"/>
          </a:p>
          <a:p>
            <a:pPr lvl="0" algn="just"/>
            <a:r>
              <a:rPr lang="es-ES" dirty="0"/>
              <a:t>Desacopla a los integrantes del sistema de sus interacciones. De esta manera podrían reutilizarse o modificar los </a:t>
            </a:r>
            <a:r>
              <a:rPr lang="es-ES" dirty="0" err="1"/>
              <a:t>Colleague</a:t>
            </a:r>
            <a:r>
              <a:rPr lang="es-ES" dirty="0"/>
              <a:t> y los Mediator de manera independiente.</a:t>
            </a:r>
            <a:endParaRPr lang="es-MX" dirty="0"/>
          </a:p>
          <a:p>
            <a:pPr lvl="0" algn="just"/>
            <a:r>
              <a:rPr lang="es-ES" dirty="0"/>
              <a:t>Simplifica la comunicación entre objetos: los objetos que se comunican de "muchos a muchos" ahora lo harán de "uno a muchos", disminuyendo su complejidad.</a:t>
            </a:r>
            <a:endParaRPr lang="es-MX" dirty="0"/>
          </a:p>
          <a:p>
            <a:pPr lvl="0" algn="just"/>
            <a:r>
              <a:rPr lang="es-ES" dirty="0"/>
              <a:t>Si se plantea correctamente, la interacción entre los integrantes es más fácil de entender.</a:t>
            </a:r>
            <a:endParaRPr lang="es-MX" dirty="0"/>
          </a:p>
          <a:p>
            <a:pPr marL="0" indent="0" algn="just">
              <a:buNone/>
            </a:pPr>
            <a:r>
              <a:rPr lang="es-ES" dirty="0"/>
              <a:t>NEGATIVAS:</a:t>
            </a:r>
            <a:endParaRPr lang="es-MX" dirty="0"/>
          </a:p>
          <a:p>
            <a:pPr lvl="0" algn="just"/>
            <a:r>
              <a:rPr lang="es-ES" dirty="0"/>
              <a:t>Si los sistemas son demasiado grandes, las ventajas en materia de simplicidad y facilidad de modificación desaparecen.</a:t>
            </a:r>
            <a:endParaRPr lang="es-MX" dirty="0"/>
          </a:p>
        </p:txBody>
      </p:sp>
    </p:spTree>
    <p:extLst>
      <p:ext uri="{BB962C8B-B14F-4D97-AF65-F5344CB8AC3E}">
        <p14:creationId xmlns:p14="http://schemas.microsoft.com/office/powerpoint/2010/main" val="28673038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Implementación</a:t>
            </a:r>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b="1" dirty="0"/>
              <a:t>Ejemplo del código</a:t>
            </a:r>
            <a:r>
              <a:rPr lang="es-MX" dirty="0"/>
              <a:t>: </a:t>
            </a:r>
            <a:r>
              <a:rPr lang="es-MX" dirty="0" err="1"/>
              <a:t>ejemploMediator.cs</a:t>
            </a:r>
            <a:endParaRPr lang="es-MX" dirty="0"/>
          </a:p>
          <a:p>
            <a:pPr algn="just"/>
            <a:r>
              <a:rPr lang="es-MX" b="1" dirty="0"/>
              <a:t>Salida</a:t>
            </a:r>
            <a:r>
              <a:rPr lang="es-MX" dirty="0"/>
              <a:t>:</a:t>
            </a:r>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Patrones relacionados</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ES" dirty="0" err="1"/>
              <a:t>Facade</a:t>
            </a:r>
            <a:r>
              <a:rPr lang="es-ES" dirty="0"/>
              <a:t>, la diferencia es que el protocolo de mediator es multidireccional mientras que el de </a:t>
            </a:r>
            <a:r>
              <a:rPr lang="es-ES" dirty="0" err="1"/>
              <a:t>facade</a:t>
            </a:r>
            <a:r>
              <a:rPr lang="es-ES" dirty="0"/>
              <a:t> es unidireccional (solo hacía los elementos del sistema)</a:t>
            </a:r>
            <a:endParaRPr lang="es-MX" dirty="0"/>
          </a:p>
          <a:p>
            <a:pPr lvl="0" algn="just"/>
            <a:r>
              <a:rPr lang="es-ES" dirty="0" err="1"/>
              <a:t>Observer</a:t>
            </a:r>
            <a:r>
              <a:rPr lang="es-ES" dirty="0"/>
              <a:t>, ya que los colegas (</a:t>
            </a:r>
            <a:r>
              <a:rPr lang="es-ES" dirty="0" err="1"/>
              <a:t>collegues</a:t>
            </a:r>
            <a:r>
              <a:rPr lang="es-ES" dirty="0"/>
              <a:t>) pueden comunicarse con el mediator mediante el patrón </a:t>
            </a:r>
            <a:r>
              <a:rPr lang="es-ES" dirty="0" err="1"/>
              <a:t>observer</a:t>
            </a:r>
            <a:r>
              <a:rPr lang="es-ES" dirty="0"/>
              <a:t>.</a:t>
            </a:r>
            <a:endParaRPr lang="es-MX" dirty="0"/>
          </a:p>
        </p:txBody>
      </p:sp>
      <p:pic>
        <p:nvPicPr>
          <p:cNvPr id="6" name="Imagen 5"/>
          <p:cNvPicPr/>
          <p:nvPr/>
        </p:nvPicPr>
        <p:blipFill>
          <a:blip r:embed="rId3"/>
          <a:stretch>
            <a:fillRect/>
          </a:stretch>
        </p:blipFill>
        <p:spPr>
          <a:xfrm>
            <a:off x="2854052" y="1916832"/>
            <a:ext cx="5315500" cy="864096"/>
          </a:xfrm>
          <a:prstGeom prst="rect">
            <a:avLst/>
          </a:prstGeom>
        </p:spPr>
      </p:pic>
    </p:spTree>
    <p:extLst>
      <p:ext uri="{BB962C8B-B14F-4D97-AF65-F5344CB8AC3E}">
        <p14:creationId xmlns:p14="http://schemas.microsoft.com/office/powerpoint/2010/main" val="6407790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a:t>Memento</a:t>
            </a:r>
            <a:endParaRPr lang="en-US" dirty="0"/>
          </a:p>
        </p:txBody>
      </p:sp>
      <p:pic>
        <p:nvPicPr>
          <p:cNvPr id="9220" name="Picture 4" descr="http://3.bp.blogspot.com/-BAVLaQ0wCLU/T9E6Vtl_K5I/AAAAAAAAAlc/bijbs11GFuc/s1600/Memento.jpg"/>
          <p:cNvPicPr>
            <a:picLocks noChangeAspect="1" noChangeArrowheads="1"/>
          </p:cNvPicPr>
          <p:nvPr/>
        </p:nvPicPr>
        <p:blipFill rotWithShape="1">
          <a:blip r:embed="rId2">
            <a:extLst>
              <a:ext uri="{28A0092B-C50C-407E-A947-70E740481C1C}">
                <a14:useLocalDpi xmlns:a14="http://schemas.microsoft.com/office/drawing/2010/main" val="0"/>
              </a:ext>
            </a:extLst>
          </a:blip>
          <a:srcRect b="3717"/>
          <a:stretch/>
        </p:blipFill>
        <p:spPr bwMode="auto">
          <a:xfrm>
            <a:off x="3862164" y="2021632"/>
            <a:ext cx="3810000" cy="37967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154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Sinopsis</a:t>
            </a:r>
          </a:p>
        </p:txBody>
      </p:sp>
      <p:sp>
        <p:nvSpPr>
          <p:cNvPr id="7" name="Marcador de posición de contenido 13"/>
          <p:cNvSpPr>
            <a:spLocks noGrp="1"/>
          </p:cNvSpPr>
          <p:nvPr>
            <p:ph idx="1"/>
          </p:nvPr>
        </p:nvSpPr>
        <p:spPr>
          <a:xfrm>
            <a:off x="1524316" y="1421124"/>
            <a:ext cx="9134391" cy="1800200"/>
          </a:xfrm>
        </p:spPr>
        <p:txBody>
          <a:bodyPr rtlCol="0"/>
          <a:lstStyle/>
          <a:p>
            <a:pPr algn="just"/>
            <a:r>
              <a:rPr lang="es-MX" dirty="0"/>
              <a:t>Este patrón de diseño permite capturar y exportar el estado interno de un objeto para que luego se pueda restaurar, sin romper la encapsulación.</a:t>
            </a:r>
          </a:p>
          <a:p>
            <a:pPr algn="just"/>
            <a:endParaRPr lang="es-MX" dirty="0"/>
          </a:p>
        </p:txBody>
      </p:sp>
      <p:sp>
        <p:nvSpPr>
          <p:cNvPr id="9" name="Título 12"/>
          <p:cNvSpPr txBox="1">
            <a:spLocks/>
          </p:cNvSpPr>
          <p:nvPr/>
        </p:nvSpPr>
        <p:spPr>
          <a:xfrm>
            <a:off x="1524316" y="261308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4005064"/>
            <a:ext cx="9134391" cy="2232248"/>
          </a:xfrm>
          <a:prstGeom prst="rect">
            <a:avLst/>
          </a:prstGeom>
        </p:spPr>
        <p:txBody>
          <a:bodyPr vert="horz" lIns="91440" tIns="45720" rIns="91440" bIns="45720" rtlCol="0">
            <a:normAutofit lnSpcReduction="100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MX" dirty="0"/>
              <a:t>Su finalidad es almacenar el estado de un objeto (o del sistema completo) en un momento dado, de manera que se pueda restaurar posteriormente si fuese necesario. Para ello se mantiene almacenado el estado del objeto para un instante de tiempo en una clase independiente de aquella a la que pertenece el objeto (pero sin romper la encapsulación), de forma que ese recuerdo permita que el objeto sea modificado y pueda volver a su estado anterior.</a:t>
            </a:r>
          </a:p>
          <a:p>
            <a:pPr algn="just"/>
            <a:endParaRPr lang="es-MX" dirty="0"/>
          </a:p>
        </p:txBody>
      </p:sp>
    </p:spTree>
    <p:extLst>
      <p:ext uri="{BB962C8B-B14F-4D97-AF65-F5344CB8AC3E}">
        <p14:creationId xmlns:p14="http://schemas.microsoft.com/office/powerpoint/2010/main" val="14085558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smtClean="0"/>
              <a:t>Causas</a:t>
            </a:r>
            <a:endParaRPr lang="es-ES" dirty="0"/>
          </a:p>
        </p:txBody>
      </p:sp>
      <p:sp>
        <p:nvSpPr>
          <p:cNvPr id="7" name="Marcador de posición de contenido 13"/>
          <p:cNvSpPr>
            <a:spLocks noGrp="1"/>
          </p:cNvSpPr>
          <p:nvPr>
            <p:ph idx="1"/>
          </p:nvPr>
        </p:nvSpPr>
        <p:spPr>
          <a:xfrm>
            <a:off x="1413892" y="1916832"/>
            <a:ext cx="9134391" cy="3143348"/>
          </a:xfrm>
        </p:spPr>
        <p:txBody>
          <a:bodyPr rtlCol="0"/>
          <a:lstStyle/>
          <a:p>
            <a:pPr algn="just" fontAlgn="ctr"/>
            <a:r>
              <a:rPr lang="en-US" dirty="0"/>
              <a:t>Las </a:t>
            </a:r>
            <a:r>
              <a:rPr lang="en-US" dirty="0" err="1"/>
              <a:t>peticiones</a:t>
            </a:r>
            <a:r>
              <a:rPr lang="en-US" dirty="0"/>
              <a:t> </a:t>
            </a:r>
            <a:r>
              <a:rPr lang="en-US" dirty="0" err="1"/>
              <a:t>emitidas</a:t>
            </a:r>
            <a:r>
              <a:rPr lang="en-US" dirty="0"/>
              <a:t> </a:t>
            </a:r>
            <a:r>
              <a:rPr lang="en-US" dirty="0" err="1"/>
              <a:t>por</a:t>
            </a:r>
            <a:r>
              <a:rPr lang="en-US" dirty="0"/>
              <a:t> un </a:t>
            </a:r>
            <a:r>
              <a:rPr lang="en-US" dirty="0" err="1"/>
              <a:t>objeto</a:t>
            </a:r>
            <a:r>
              <a:rPr lang="en-US" dirty="0"/>
              <a:t> </a:t>
            </a:r>
            <a:r>
              <a:rPr lang="en-US" dirty="0" err="1"/>
              <a:t>deben</a:t>
            </a:r>
            <a:r>
              <a:rPr lang="en-US" dirty="0"/>
              <a:t> </a:t>
            </a:r>
            <a:r>
              <a:rPr lang="en-US" dirty="0" err="1"/>
              <a:t>ser</a:t>
            </a:r>
            <a:r>
              <a:rPr lang="en-US" dirty="0"/>
              <a:t> </a:t>
            </a:r>
            <a:r>
              <a:rPr lang="en-US" dirty="0" err="1"/>
              <a:t>atendidas</a:t>
            </a:r>
            <a:r>
              <a:rPr lang="en-US" dirty="0"/>
              <a:t> </a:t>
            </a:r>
            <a:r>
              <a:rPr lang="en-US" dirty="0" err="1"/>
              <a:t>por</a:t>
            </a:r>
            <a:r>
              <a:rPr lang="en-US" dirty="0"/>
              <a:t> </a:t>
            </a:r>
            <a:r>
              <a:rPr lang="en-US" dirty="0" err="1"/>
              <a:t>distintos</a:t>
            </a:r>
            <a:r>
              <a:rPr lang="en-US" dirty="0"/>
              <a:t> </a:t>
            </a:r>
            <a:r>
              <a:rPr lang="en-US" dirty="0" err="1"/>
              <a:t>objetos</a:t>
            </a:r>
            <a:r>
              <a:rPr lang="en-US" dirty="0"/>
              <a:t> </a:t>
            </a:r>
            <a:r>
              <a:rPr lang="en-US" dirty="0" err="1"/>
              <a:t>receptores</a:t>
            </a:r>
            <a:r>
              <a:rPr lang="en-US" dirty="0"/>
              <a:t>.</a:t>
            </a:r>
          </a:p>
          <a:p>
            <a:pPr algn="just" fontAlgn="ctr"/>
            <a:r>
              <a:rPr lang="en-US" dirty="0"/>
              <a:t>No se </a:t>
            </a:r>
            <a:r>
              <a:rPr lang="en-US" dirty="0" err="1"/>
              <a:t>sabe</a:t>
            </a:r>
            <a:r>
              <a:rPr lang="en-US" dirty="0"/>
              <a:t> </a:t>
            </a:r>
            <a:r>
              <a:rPr lang="en-US" dirty="0" err="1"/>
              <a:t>apriori</a:t>
            </a:r>
            <a:r>
              <a:rPr lang="en-US" dirty="0"/>
              <a:t> </a:t>
            </a:r>
            <a:r>
              <a:rPr lang="en-US" dirty="0" err="1"/>
              <a:t>cual</a:t>
            </a:r>
            <a:r>
              <a:rPr lang="en-US" dirty="0"/>
              <a:t> </a:t>
            </a:r>
            <a:r>
              <a:rPr lang="en-US" dirty="0" err="1"/>
              <a:t>es</a:t>
            </a:r>
            <a:r>
              <a:rPr lang="en-US" dirty="0"/>
              <a:t> el </a:t>
            </a:r>
            <a:r>
              <a:rPr lang="en-US" dirty="0" err="1"/>
              <a:t>objeto</a:t>
            </a:r>
            <a:r>
              <a:rPr lang="en-US" dirty="0"/>
              <a:t> que </a:t>
            </a:r>
            <a:r>
              <a:rPr lang="en-US" dirty="0" err="1"/>
              <a:t>pueda</a:t>
            </a:r>
            <a:r>
              <a:rPr lang="en-US" dirty="0"/>
              <a:t> resolver el </a:t>
            </a:r>
            <a:r>
              <a:rPr lang="en-US" dirty="0" err="1"/>
              <a:t>problema</a:t>
            </a:r>
            <a:r>
              <a:rPr lang="en-US" dirty="0"/>
              <a:t>.</a:t>
            </a:r>
          </a:p>
          <a:p>
            <a:pPr algn="just" fontAlgn="ctr"/>
            <a:r>
              <a:rPr lang="en-US" dirty="0" err="1"/>
              <a:t>Cuando</a:t>
            </a:r>
            <a:r>
              <a:rPr lang="en-US" dirty="0"/>
              <a:t> un </a:t>
            </a:r>
            <a:r>
              <a:rPr lang="en-US" dirty="0" err="1"/>
              <a:t>pedido</a:t>
            </a:r>
            <a:r>
              <a:rPr lang="en-US" dirty="0"/>
              <a:t> o </a:t>
            </a:r>
            <a:r>
              <a:rPr lang="en-US" dirty="0" err="1"/>
              <a:t>peticion</a:t>
            </a:r>
            <a:r>
              <a:rPr lang="en-US" dirty="0"/>
              <a:t> </a:t>
            </a:r>
            <a:r>
              <a:rPr lang="en-US" dirty="0" err="1"/>
              <a:t>debe</a:t>
            </a:r>
            <a:r>
              <a:rPr lang="en-US" dirty="0"/>
              <a:t> </a:t>
            </a:r>
            <a:r>
              <a:rPr lang="en-US" dirty="0" err="1"/>
              <a:t>ser</a:t>
            </a:r>
            <a:r>
              <a:rPr lang="en-US" dirty="0"/>
              <a:t> </a:t>
            </a:r>
            <a:r>
              <a:rPr lang="en-US" dirty="0" err="1"/>
              <a:t>manejado</a:t>
            </a:r>
            <a:r>
              <a:rPr lang="en-US" dirty="0"/>
              <a:t> </a:t>
            </a:r>
            <a:r>
              <a:rPr lang="en-US" dirty="0" err="1"/>
              <a:t>por</a:t>
            </a:r>
            <a:r>
              <a:rPr lang="en-US" dirty="0"/>
              <a:t> </a:t>
            </a:r>
            <a:r>
              <a:rPr lang="en-US" dirty="0" err="1"/>
              <a:t>varios</a:t>
            </a:r>
            <a:r>
              <a:rPr lang="en-US" dirty="0"/>
              <a:t> </a:t>
            </a:r>
            <a:r>
              <a:rPr lang="en-US" dirty="0" err="1"/>
              <a:t>objetos</a:t>
            </a:r>
            <a:r>
              <a:rPr lang="en-US" dirty="0"/>
              <a:t>.</a:t>
            </a:r>
          </a:p>
          <a:p>
            <a:pPr algn="just" fontAlgn="ctr"/>
            <a:r>
              <a:rPr lang="es-MX" dirty="0"/>
              <a:t>el conjunto de objetos que pueden tratar una petición debería ser especificado dinámicamente.</a:t>
            </a:r>
          </a:p>
          <a:p>
            <a:pPr lvl="0" algn="just"/>
            <a:endParaRPr lang="es-MX" dirty="0"/>
          </a:p>
        </p:txBody>
      </p:sp>
    </p:spTree>
    <p:extLst>
      <p:ext uri="{BB962C8B-B14F-4D97-AF65-F5344CB8AC3E}">
        <p14:creationId xmlns:p14="http://schemas.microsoft.com/office/powerpoint/2010/main" val="2178515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smtClean="0"/>
              <a:t>Causas</a:t>
            </a:r>
            <a:endParaRPr lang="es-ES" dirty="0"/>
          </a:p>
        </p:txBody>
      </p:sp>
      <p:sp>
        <p:nvSpPr>
          <p:cNvPr id="7" name="Marcador de posición de contenido 13"/>
          <p:cNvSpPr>
            <a:spLocks noGrp="1"/>
          </p:cNvSpPr>
          <p:nvPr>
            <p:ph idx="1"/>
          </p:nvPr>
        </p:nvSpPr>
        <p:spPr>
          <a:xfrm>
            <a:off x="1485900" y="1365772"/>
            <a:ext cx="9134391" cy="5159572"/>
          </a:xfrm>
        </p:spPr>
        <p:txBody>
          <a:bodyPr rtlCol="0"/>
          <a:lstStyle/>
          <a:p>
            <a:pPr lvl="0" algn="just"/>
            <a:r>
              <a:rPr lang="es-MX" dirty="0"/>
              <a:t>Se necesite restaurar el sistema desde estados pasados.</a:t>
            </a:r>
          </a:p>
          <a:p>
            <a:pPr lvl="0" algn="just"/>
            <a:r>
              <a:rPr lang="es-MX" dirty="0"/>
              <a:t>Se quiera facilitar el hacer y deshacer de determinadas operaciones, para lo que habrá que guardar los estados anteriores de los objetos sobre los que se opere (o bien recordar los cambios de forma incremental).</a:t>
            </a:r>
          </a:p>
        </p:txBody>
      </p:sp>
    </p:spTree>
    <p:extLst>
      <p:ext uri="{BB962C8B-B14F-4D97-AF65-F5344CB8AC3E}">
        <p14:creationId xmlns:p14="http://schemas.microsoft.com/office/powerpoint/2010/main" val="390846199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Solución</a:t>
            </a:r>
          </a:p>
        </p:txBody>
      </p:sp>
      <p:sp>
        <p:nvSpPr>
          <p:cNvPr id="7" name="Marcador de posición de contenido 13"/>
          <p:cNvSpPr>
            <a:spLocks noGrp="1"/>
          </p:cNvSpPr>
          <p:nvPr>
            <p:ph idx="1"/>
          </p:nvPr>
        </p:nvSpPr>
        <p:spPr>
          <a:xfrm>
            <a:off x="1485900" y="1365771"/>
            <a:ext cx="9134391" cy="983109"/>
          </a:xfrm>
        </p:spPr>
        <p:txBody>
          <a:bodyPr rtlCol="0">
            <a:normAutofit fontScale="77500" lnSpcReduction="20000"/>
          </a:bodyPr>
          <a:lstStyle/>
          <a:p>
            <a:pPr algn="just"/>
            <a:r>
              <a:rPr lang="es-MX" dirty="0"/>
              <a:t>Se usa este patrón cuando se quiere poder restaurar el sistema desde estados pasados y por otra parte, es usado cuando se desea facilitar el hacer y deshacer de determinadas operaciones, para lo que habrá que guardar los estados anteriores de los objetos sobre los que se opere (o bien recordar los cambios de forma incremental).</a:t>
            </a:r>
          </a:p>
        </p:txBody>
      </p:sp>
      <p:sp>
        <p:nvSpPr>
          <p:cNvPr id="9" name="Título 12"/>
          <p:cNvSpPr txBox="1">
            <a:spLocks/>
          </p:cNvSpPr>
          <p:nvPr/>
        </p:nvSpPr>
        <p:spPr>
          <a:xfrm>
            <a:off x="1521314" y="2429028"/>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Estructura</a:t>
            </a:r>
            <a:endParaRPr lang="es-ES" dirty="0"/>
          </a:p>
        </p:txBody>
      </p:sp>
      <p:sp>
        <p:nvSpPr>
          <p:cNvPr id="3" name="Rectangle 2"/>
          <p:cNvSpPr>
            <a:spLocks noChangeArrowheads="1"/>
          </p:cNvSpPr>
          <p:nvPr/>
        </p:nvSpPr>
        <p:spPr bwMode="auto">
          <a:xfrm>
            <a:off x="1269876" y="3252920"/>
            <a:ext cx="1760977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s-MX"/>
          </a:p>
        </p:txBody>
      </p:sp>
      <p:graphicFrame>
        <p:nvGraphicFramePr>
          <p:cNvPr id="4" name="Object 3"/>
          <p:cNvGraphicFramePr>
            <a:graphicFrameLocks/>
          </p:cNvGraphicFramePr>
          <p:nvPr>
            <p:extLst/>
          </p:nvPr>
        </p:nvGraphicFramePr>
        <p:xfrm>
          <a:off x="1269876" y="3252920"/>
          <a:ext cx="9516564" cy="2670373"/>
        </p:xfrm>
        <a:graphic>
          <a:graphicData uri="http://schemas.openxmlformats.org/presentationml/2006/ole">
            <mc:AlternateContent xmlns:mc="http://schemas.openxmlformats.org/markup-compatibility/2006">
              <mc:Choice xmlns:v="urn:schemas-microsoft-com:vml" Requires="v">
                <p:oleObj spid="_x0000_s2067" name="Imagen" r:id="rId4" imgW="0" imgH="0" progId="StaticMetafile">
                  <p:embed/>
                </p:oleObj>
              </mc:Choice>
              <mc:Fallback>
                <p:oleObj name="Imagen" r:id="rId4" imgW="0" imgH="0" progId="StaticMetafile">
                  <p:embed/>
                  <p:pic>
                    <p:nvPicPr>
                      <p:cNvPr id="4"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876" y="3252920"/>
                        <a:ext cx="9516564" cy="2670373"/>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5308967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Consecuencias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a:bodyPr>
          <a:lstStyle/>
          <a:p>
            <a:pPr lvl="0" algn="just"/>
            <a:r>
              <a:rPr lang="es-MX" dirty="0"/>
              <a:t>No es necesario exponer el estado interno como atributos de acceso público, preservando así la encapsulación.</a:t>
            </a:r>
          </a:p>
          <a:p>
            <a:pPr lvl="0" algn="just"/>
            <a:r>
              <a:rPr lang="es-MX" dirty="0"/>
              <a:t>Si el originador tendría que de almacenar y mantener a salvo una o muchas copias de su estado interno, sus responsabilidades crecerían y sería inmanejable.</a:t>
            </a:r>
          </a:p>
          <a:p>
            <a:pPr lvl="0" algn="just"/>
            <a:r>
              <a:rPr lang="es-MX" dirty="0"/>
              <a:t>El uso frecuente de Mementos para almacenar estados internos de gran tamaño, podría resultar costoso y perjudicar la performance del sistema.</a:t>
            </a:r>
          </a:p>
          <a:p>
            <a:pPr lvl="0" algn="just"/>
            <a:r>
              <a:rPr lang="es-MX" dirty="0" err="1"/>
              <a:t>Caretaker</a:t>
            </a:r>
            <a:r>
              <a:rPr lang="es-MX" dirty="0"/>
              <a:t> no puede hacer predicciones de tiempo ni de espacio.</a:t>
            </a:r>
          </a:p>
          <a:p>
            <a:pPr lvl="0" algn="just"/>
            <a:endParaRPr lang="es-MX" dirty="0"/>
          </a:p>
        </p:txBody>
      </p:sp>
    </p:spTree>
    <p:extLst>
      <p:ext uri="{BB962C8B-B14F-4D97-AF65-F5344CB8AC3E}">
        <p14:creationId xmlns:p14="http://schemas.microsoft.com/office/powerpoint/2010/main" val="7064054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Implementación</a:t>
            </a:r>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b="1" dirty="0"/>
              <a:t>Ejemplo del código</a:t>
            </a:r>
            <a:r>
              <a:rPr lang="es-MX" dirty="0"/>
              <a:t>: </a:t>
            </a:r>
            <a:r>
              <a:rPr lang="es-MX" dirty="0" err="1" smtClean="0"/>
              <a:t>memento.cs</a:t>
            </a:r>
            <a:endParaRPr lang="es-MX" dirty="0"/>
          </a:p>
          <a:p>
            <a:pPr algn="just"/>
            <a:r>
              <a:rPr lang="es-MX" b="1" dirty="0"/>
              <a:t>Salida</a:t>
            </a:r>
            <a:r>
              <a:rPr lang="es-MX" dirty="0"/>
              <a:t>: </a:t>
            </a:r>
          </a:p>
        </p:txBody>
      </p:sp>
      <p:sp>
        <p:nvSpPr>
          <p:cNvPr id="9" name="Título 12"/>
          <p:cNvSpPr txBox="1">
            <a:spLocks/>
          </p:cNvSpPr>
          <p:nvPr/>
        </p:nvSpPr>
        <p:spPr>
          <a:xfrm>
            <a:off x="1125860" y="4533292"/>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Patrones relacionados</a:t>
            </a:r>
            <a:endParaRPr lang="es-ES" dirty="0"/>
          </a:p>
        </p:txBody>
      </p:sp>
      <p:sp>
        <p:nvSpPr>
          <p:cNvPr id="10" name="Marcador de posición de contenido 13"/>
          <p:cNvSpPr txBox="1">
            <a:spLocks/>
          </p:cNvSpPr>
          <p:nvPr/>
        </p:nvSpPr>
        <p:spPr>
          <a:xfrm>
            <a:off x="1662898" y="5549327"/>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MX" dirty="0" err="1" smtClean="0"/>
              <a:t>Command</a:t>
            </a:r>
            <a:endParaRPr lang="es-MX" dirty="0"/>
          </a:p>
        </p:txBody>
      </p:sp>
      <p:pic>
        <p:nvPicPr>
          <p:cNvPr id="2" name="Picture 1"/>
          <p:cNvPicPr>
            <a:picLocks noChangeAspect="1"/>
          </p:cNvPicPr>
          <p:nvPr/>
        </p:nvPicPr>
        <p:blipFill>
          <a:blip r:embed="rId3"/>
          <a:stretch>
            <a:fillRect/>
          </a:stretch>
        </p:blipFill>
        <p:spPr>
          <a:xfrm>
            <a:off x="2782044" y="1772816"/>
            <a:ext cx="3888432" cy="2803538"/>
          </a:xfrm>
          <a:prstGeom prst="rect">
            <a:avLst/>
          </a:prstGeom>
        </p:spPr>
      </p:pic>
    </p:spTree>
    <p:extLst>
      <p:ext uri="{BB962C8B-B14F-4D97-AF65-F5344CB8AC3E}">
        <p14:creationId xmlns:p14="http://schemas.microsoft.com/office/powerpoint/2010/main" val="20793473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Observer</a:t>
            </a:r>
            <a:endParaRPr lang="en-US" dirty="0"/>
          </a:p>
        </p:txBody>
      </p:sp>
      <p:pic>
        <p:nvPicPr>
          <p:cNvPr id="4" name="Imagen 3"/>
          <p:cNvPicPr>
            <a:picLocks noChangeAspect="1"/>
          </p:cNvPicPr>
          <p:nvPr/>
        </p:nvPicPr>
        <p:blipFill rotWithShape="1">
          <a:blip r:embed="rId2"/>
          <a:srcRect l="886" t="10185" r="35302" b="11924"/>
          <a:stretch/>
        </p:blipFill>
        <p:spPr>
          <a:xfrm>
            <a:off x="2998068" y="2021632"/>
            <a:ext cx="5654164" cy="41669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522101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Sinopsis</a:t>
            </a:r>
            <a:endParaRPr lang="es-ES" b="1" dirty="0"/>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dirty="0"/>
              <a:t>El patrón</a:t>
            </a:r>
            <a:r>
              <a:rPr lang="en-US" dirty="0"/>
              <a:t> </a:t>
            </a:r>
            <a:r>
              <a:rPr lang="en-US" b="1" dirty="0"/>
              <a:t>Observer</a:t>
            </a:r>
            <a:r>
              <a:rPr lang="en-US" dirty="0"/>
              <a:t> </a:t>
            </a:r>
            <a:r>
              <a:rPr lang="en-US" dirty="0" err="1"/>
              <a:t>puede</a:t>
            </a:r>
            <a:r>
              <a:rPr lang="en-US" dirty="0"/>
              <a:t> </a:t>
            </a:r>
            <a:r>
              <a:rPr lang="en-US" dirty="0" err="1"/>
              <a:t>ser</a:t>
            </a:r>
            <a:r>
              <a:rPr lang="en-US" dirty="0"/>
              <a:t> </a:t>
            </a:r>
            <a:r>
              <a:rPr lang="en-US" dirty="0" err="1"/>
              <a:t>utilizado</a:t>
            </a:r>
            <a:r>
              <a:rPr lang="en-US" dirty="0"/>
              <a:t> </a:t>
            </a:r>
            <a:r>
              <a:rPr lang="en-US" dirty="0" err="1"/>
              <a:t>cuando</a:t>
            </a:r>
            <a:r>
              <a:rPr lang="en-US" dirty="0"/>
              <a:t> hay </a:t>
            </a:r>
            <a:r>
              <a:rPr lang="en-US" dirty="0" err="1"/>
              <a:t>objetos</a:t>
            </a:r>
            <a:r>
              <a:rPr lang="en-US" dirty="0"/>
              <a:t> que </a:t>
            </a:r>
            <a:r>
              <a:rPr lang="en-US" dirty="0" err="1"/>
              <a:t>dependen</a:t>
            </a:r>
            <a:r>
              <a:rPr lang="en-US" dirty="0"/>
              <a:t> de </a:t>
            </a:r>
            <a:r>
              <a:rPr lang="en-US" dirty="0" err="1"/>
              <a:t>otro</a:t>
            </a:r>
            <a:r>
              <a:rPr lang="en-US" dirty="0"/>
              <a:t>, </a:t>
            </a:r>
            <a:r>
              <a:rPr lang="en-US" dirty="0" err="1"/>
              <a:t>necesitando</a:t>
            </a:r>
            <a:r>
              <a:rPr lang="en-US" dirty="0"/>
              <a:t> </a:t>
            </a:r>
            <a:r>
              <a:rPr lang="en-US" dirty="0" err="1"/>
              <a:t>ser</a:t>
            </a:r>
            <a:r>
              <a:rPr lang="en-US" dirty="0"/>
              <a:t> </a:t>
            </a:r>
            <a:r>
              <a:rPr lang="en-US" dirty="0" err="1"/>
              <a:t>notificados</a:t>
            </a:r>
            <a:r>
              <a:rPr lang="en-US" dirty="0"/>
              <a:t> </a:t>
            </a:r>
            <a:r>
              <a:rPr lang="en-US" dirty="0" err="1"/>
              <a:t>en</a:t>
            </a:r>
            <a:r>
              <a:rPr lang="en-US" dirty="0"/>
              <a:t> </a:t>
            </a:r>
            <a:r>
              <a:rPr lang="en-US" dirty="0" err="1"/>
              <a:t>caso</a:t>
            </a:r>
            <a:r>
              <a:rPr lang="en-US" dirty="0"/>
              <a:t> de que se </a:t>
            </a:r>
            <a:r>
              <a:rPr lang="en-US" dirty="0" err="1"/>
              <a:t>produzca</a:t>
            </a:r>
            <a:r>
              <a:rPr lang="en-US" dirty="0"/>
              <a:t> </a:t>
            </a:r>
            <a:r>
              <a:rPr lang="en-US" dirty="0" err="1"/>
              <a:t>algún</a:t>
            </a:r>
            <a:r>
              <a:rPr lang="en-US" dirty="0"/>
              <a:t> </a:t>
            </a:r>
            <a:r>
              <a:rPr lang="en-US" dirty="0" err="1"/>
              <a:t>cambio</a:t>
            </a:r>
            <a:r>
              <a:rPr lang="en-US" dirty="0"/>
              <a:t> </a:t>
            </a:r>
            <a:r>
              <a:rPr lang="en-US" dirty="0" err="1"/>
              <a:t>en</a:t>
            </a:r>
            <a:r>
              <a:rPr lang="en-US" dirty="0"/>
              <a:t> </a:t>
            </a:r>
            <a:r>
              <a:rPr lang="en-US" dirty="0" err="1"/>
              <a:t>él</a:t>
            </a:r>
            <a:r>
              <a:rPr lang="en-US" dirty="0"/>
              <a:t>.</a:t>
            </a:r>
            <a:endParaRPr lang="es-MX"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MX" dirty="0"/>
              <a:t>Define una dependencia de uno-a-muchos entre objetos de forma que, cuando un objeto cambia de estado, se notifica a los objetos dependientes para que se actualicen automáticamente.</a:t>
            </a:r>
            <a:r>
              <a:rPr lang="en-US" dirty="0"/>
              <a:t> </a:t>
            </a:r>
            <a:endParaRPr lang="es-MX" dirty="0"/>
          </a:p>
        </p:txBody>
      </p:sp>
    </p:spTree>
    <p:extLst>
      <p:ext uri="{BB962C8B-B14F-4D97-AF65-F5344CB8AC3E}">
        <p14:creationId xmlns:p14="http://schemas.microsoft.com/office/powerpoint/2010/main" val="2791998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smtClean="0"/>
              <a:t>Causas</a:t>
            </a:r>
            <a:endParaRPr lang="es-ES" dirty="0"/>
          </a:p>
        </p:txBody>
      </p:sp>
      <p:sp>
        <p:nvSpPr>
          <p:cNvPr id="7" name="Marcador de posición de contenido 13"/>
          <p:cNvSpPr>
            <a:spLocks noGrp="1"/>
          </p:cNvSpPr>
          <p:nvPr>
            <p:ph idx="1"/>
          </p:nvPr>
        </p:nvSpPr>
        <p:spPr>
          <a:xfrm>
            <a:off x="1485900" y="1365772"/>
            <a:ext cx="9134391" cy="3287364"/>
          </a:xfrm>
        </p:spPr>
        <p:txBody>
          <a:bodyPr rtlCol="0"/>
          <a:lstStyle/>
          <a:p>
            <a:pPr algn="just"/>
            <a:r>
              <a:rPr lang="en-US" dirty="0" err="1"/>
              <a:t>Cuando</a:t>
            </a:r>
            <a:r>
              <a:rPr lang="en-US" dirty="0"/>
              <a:t> </a:t>
            </a:r>
            <a:r>
              <a:rPr lang="en-US" dirty="0" err="1"/>
              <a:t>una</a:t>
            </a:r>
            <a:r>
              <a:rPr lang="en-US" dirty="0"/>
              <a:t> </a:t>
            </a:r>
            <a:r>
              <a:rPr lang="en-US" dirty="0" err="1"/>
              <a:t>abstraccion</a:t>
            </a:r>
            <a:r>
              <a:rPr lang="en-US" dirty="0"/>
              <a:t> </a:t>
            </a:r>
            <a:r>
              <a:rPr lang="en-US" dirty="0" err="1"/>
              <a:t>tiene</a:t>
            </a:r>
            <a:r>
              <a:rPr lang="en-US" dirty="0"/>
              <a:t> dos </a:t>
            </a:r>
            <a:r>
              <a:rPr lang="en-US" dirty="0" err="1"/>
              <a:t>aspectos</a:t>
            </a:r>
            <a:r>
              <a:rPr lang="en-US" dirty="0"/>
              <a:t> y </a:t>
            </a:r>
            <a:r>
              <a:rPr lang="en-US" dirty="0" err="1"/>
              <a:t>uno</a:t>
            </a:r>
            <a:r>
              <a:rPr lang="en-US" dirty="0"/>
              <a:t> </a:t>
            </a:r>
            <a:r>
              <a:rPr lang="en-US" dirty="0" err="1"/>
              <a:t>depende</a:t>
            </a:r>
            <a:r>
              <a:rPr lang="en-US" dirty="0"/>
              <a:t> del </a:t>
            </a:r>
            <a:r>
              <a:rPr lang="en-US" dirty="0" err="1"/>
              <a:t>otro</a:t>
            </a:r>
            <a:r>
              <a:rPr lang="en-US" dirty="0"/>
              <a:t>. </a:t>
            </a:r>
            <a:r>
              <a:rPr lang="en-US" dirty="0" err="1"/>
              <a:t>Ecapsularlos</a:t>
            </a:r>
            <a:r>
              <a:rPr lang="en-US" dirty="0"/>
              <a:t> </a:t>
            </a:r>
            <a:r>
              <a:rPr lang="en-US" dirty="0" err="1"/>
              <a:t>permite</a:t>
            </a:r>
            <a:r>
              <a:rPr lang="en-US" dirty="0"/>
              <a:t> </a:t>
            </a:r>
            <a:r>
              <a:rPr lang="en-US" dirty="0" err="1"/>
              <a:t>cambiarlos</a:t>
            </a:r>
            <a:r>
              <a:rPr lang="en-US" dirty="0"/>
              <a:t> y </a:t>
            </a:r>
            <a:r>
              <a:rPr lang="en-US" dirty="0" err="1"/>
              <a:t>reutilizarlos</a:t>
            </a:r>
            <a:endParaRPr lang="en-US" dirty="0"/>
          </a:p>
          <a:p>
            <a:pPr algn="just"/>
            <a:r>
              <a:rPr lang="en-US" dirty="0" err="1"/>
              <a:t>Cuando</a:t>
            </a:r>
            <a:r>
              <a:rPr lang="en-US" dirty="0"/>
              <a:t> </a:t>
            </a:r>
            <a:r>
              <a:rPr lang="en-US" dirty="0" err="1"/>
              <a:t>cambiar</a:t>
            </a:r>
            <a:r>
              <a:rPr lang="en-US" dirty="0"/>
              <a:t> un </a:t>
            </a:r>
            <a:r>
              <a:rPr lang="en-US" dirty="0" err="1"/>
              <a:t>objeto</a:t>
            </a:r>
            <a:r>
              <a:rPr lang="en-US" dirty="0"/>
              <a:t> </a:t>
            </a:r>
            <a:r>
              <a:rPr lang="en-US" dirty="0" err="1"/>
              <a:t>implicar</a:t>
            </a:r>
            <a:r>
              <a:rPr lang="en-US" dirty="0"/>
              <a:t> </a:t>
            </a:r>
            <a:r>
              <a:rPr lang="en-US" dirty="0" err="1"/>
              <a:t>cambiar</a:t>
            </a:r>
            <a:r>
              <a:rPr lang="en-US" dirty="0"/>
              <a:t> un </a:t>
            </a:r>
            <a:r>
              <a:rPr lang="en-US" dirty="0" err="1"/>
              <a:t>numero</a:t>
            </a:r>
            <a:r>
              <a:rPr lang="en-US" dirty="0"/>
              <a:t> n de </a:t>
            </a:r>
            <a:r>
              <a:rPr lang="en-US" dirty="0" err="1"/>
              <a:t>otros</a:t>
            </a:r>
            <a:r>
              <a:rPr lang="en-US" dirty="0"/>
              <a:t> </a:t>
            </a:r>
            <a:r>
              <a:rPr lang="en-US" dirty="0" err="1"/>
              <a:t>objetos</a:t>
            </a:r>
            <a:r>
              <a:rPr lang="en-US" dirty="0"/>
              <a:t>, </a:t>
            </a:r>
            <a:r>
              <a:rPr lang="en-US" dirty="0" err="1"/>
              <a:t>por</a:t>
            </a:r>
            <a:r>
              <a:rPr lang="en-US" dirty="0"/>
              <a:t> lo que no </a:t>
            </a:r>
            <a:r>
              <a:rPr lang="en-US" dirty="0" err="1"/>
              <a:t>sabe</a:t>
            </a:r>
            <a:r>
              <a:rPr lang="en-US" dirty="0"/>
              <a:t> </a:t>
            </a:r>
            <a:r>
              <a:rPr lang="en-US" dirty="0" err="1"/>
              <a:t>cuantos</a:t>
            </a:r>
            <a:r>
              <a:rPr lang="en-US" dirty="0"/>
              <a:t> </a:t>
            </a:r>
            <a:r>
              <a:rPr lang="en-US" dirty="0" err="1"/>
              <a:t>debemos</a:t>
            </a:r>
            <a:r>
              <a:rPr lang="en-US" dirty="0"/>
              <a:t> de </a:t>
            </a:r>
            <a:r>
              <a:rPr lang="en-US" dirty="0" err="1"/>
              <a:t>cambiar</a:t>
            </a:r>
            <a:r>
              <a:rPr lang="en-US" dirty="0"/>
              <a:t>.</a:t>
            </a:r>
          </a:p>
          <a:p>
            <a:pPr algn="just"/>
            <a:r>
              <a:rPr lang="en-US" dirty="0" err="1"/>
              <a:t>Cuando</a:t>
            </a:r>
            <a:r>
              <a:rPr lang="en-US" dirty="0"/>
              <a:t> un </a:t>
            </a:r>
            <a:r>
              <a:rPr lang="en-US" dirty="0" err="1"/>
              <a:t>objeto</a:t>
            </a:r>
            <a:r>
              <a:rPr lang="en-US" dirty="0"/>
              <a:t> </a:t>
            </a:r>
            <a:r>
              <a:rPr lang="en-US" dirty="0" err="1"/>
              <a:t>requiere</a:t>
            </a:r>
            <a:r>
              <a:rPr lang="en-US" dirty="0"/>
              <a:t> </a:t>
            </a:r>
            <a:r>
              <a:rPr lang="en-US" dirty="0" err="1"/>
              <a:t>notificar</a:t>
            </a:r>
            <a:r>
              <a:rPr lang="en-US" dirty="0"/>
              <a:t> o </a:t>
            </a:r>
            <a:r>
              <a:rPr lang="en-US" dirty="0" err="1"/>
              <a:t>avisar</a:t>
            </a:r>
            <a:r>
              <a:rPr lang="en-US" dirty="0"/>
              <a:t> </a:t>
            </a:r>
            <a:r>
              <a:rPr lang="en-US" dirty="0" err="1"/>
              <a:t>algo</a:t>
            </a:r>
            <a:r>
              <a:rPr lang="en-US" dirty="0"/>
              <a:t> a </a:t>
            </a:r>
            <a:r>
              <a:rPr lang="en-US" dirty="0" err="1"/>
              <a:t>otros</a:t>
            </a:r>
            <a:r>
              <a:rPr lang="en-US" dirty="0"/>
              <a:t> </a:t>
            </a:r>
            <a:r>
              <a:rPr lang="en-US" dirty="0" err="1"/>
              <a:t>objetos</a:t>
            </a:r>
            <a:r>
              <a:rPr lang="en-US" dirty="0"/>
              <a:t>, sin </a:t>
            </a:r>
            <a:r>
              <a:rPr lang="en-US" dirty="0" err="1"/>
              <a:t>hacer</a:t>
            </a:r>
            <a:r>
              <a:rPr lang="en-US" dirty="0"/>
              <a:t> </a:t>
            </a:r>
            <a:r>
              <a:rPr lang="en-US" dirty="0" err="1"/>
              <a:t>suposiciones</a:t>
            </a:r>
            <a:r>
              <a:rPr lang="en-US" dirty="0"/>
              <a:t> </a:t>
            </a:r>
            <a:r>
              <a:rPr lang="en-US" dirty="0" err="1"/>
              <a:t>sobre</a:t>
            </a:r>
            <a:r>
              <a:rPr lang="en-US" dirty="0"/>
              <a:t> </a:t>
            </a:r>
            <a:r>
              <a:rPr lang="en-US" dirty="0" err="1"/>
              <a:t>quienes</a:t>
            </a:r>
            <a:r>
              <a:rPr lang="en-US" dirty="0"/>
              <a:t> son </a:t>
            </a:r>
            <a:r>
              <a:rPr lang="en-US" dirty="0" err="1"/>
              <a:t>dichos</a:t>
            </a:r>
            <a:r>
              <a:rPr lang="en-US" dirty="0"/>
              <a:t> </a:t>
            </a:r>
            <a:r>
              <a:rPr lang="en-US" dirty="0" err="1"/>
              <a:t>objetos</a:t>
            </a:r>
            <a:r>
              <a:rPr lang="en-US" dirty="0"/>
              <a:t>, </a:t>
            </a:r>
            <a:r>
              <a:rPr lang="en-US" dirty="0" err="1"/>
              <a:t>por</a:t>
            </a:r>
            <a:r>
              <a:rPr lang="en-US" dirty="0"/>
              <a:t> lo que se </a:t>
            </a:r>
            <a:r>
              <a:rPr lang="en-US" dirty="0" err="1"/>
              <a:t>habla</a:t>
            </a:r>
            <a:r>
              <a:rPr lang="en-US" dirty="0"/>
              <a:t> de un </a:t>
            </a:r>
            <a:r>
              <a:rPr lang="en-US" dirty="0" err="1"/>
              <a:t>bajo</a:t>
            </a:r>
            <a:r>
              <a:rPr lang="en-US" dirty="0"/>
              <a:t> </a:t>
            </a:r>
            <a:r>
              <a:rPr lang="en-US" dirty="0" err="1"/>
              <a:t>acomplamiento</a:t>
            </a:r>
            <a:r>
              <a:rPr lang="en-US" dirty="0"/>
              <a:t>.</a:t>
            </a:r>
          </a:p>
          <a:p>
            <a:pPr lvl="0" algn="just"/>
            <a:endParaRPr lang="es-MX" dirty="0"/>
          </a:p>
        </p:txBody>
      </p:sp>
    </p:spTree>
    <p:extLst>
      <p:ext uri="{BB962C8B-B14F-4D97-AF65-F5344CB8AC3E}">
        <p14:creationId xmlns:p14="http://schemas.microsoft.com/office/powerpoint/2010/main" val="203548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Solución</a:t>
            </a:r>
            <a:endParaRPr lang="es-ES" b="1" dirty="0"/>
          </a:p>
        </p:txBody>
      </p:sp>
      <p:sp>
        <p:nvSpPr>
          <p:cNvPr id="7" name="Marcador de posición de contenido 13"/>
          <p:cNvSpPr>
            <a:spLocks noGrp="1"/>
          </p:cNvSpPr>
          <p:nvPr>
            <p:ph idx="1"/>
          </p:nvPr>
        </p:nvSpPr>
        <p:spPr>
          <a:xfrm>
            <a:off x="1485900" y="1365771"/>
            <a:ext cx="9134391" cy="983109"/>
          </a:xfrm>
        </p:spPr>
        <p:txBody>
          <a:bodyPr rtlCol="0"/>
          <a:lstStyle/>
          <a:p>
            <a:pPr algn="just"/>
            <a:r>
              <a:rPr lang="es-MX" dirty="0"/>
              <a:t>Mantener la consistencia entre objetos relacionados, sin aumentar el acoplamiento entre clases</a:t>
            </a:r>
          </a:p>
        </p:txBody>
      </p:sp>
      <p:sp>
        <p:nvSpPr>
          <p:cNvPr id="9" name="Título 12"/>
          <p:cNvSpPr txBox="1">
            <a:spLocks/>
          </p:cNvSpPr>
          <p:nvPr/>
        </p:nvSpPr>
        <p:spPr>
          <a:xfrm>
            <a:off x="1476290" y="2242366"/>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smtClean="0"/>
              <a:t>Estructura</a:t>
            </a:r>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068" y="2996952"/>
            <a:ext cx="5945986" cy="3545184"/>
          </a:xfrm>
          <a:prstGeom prst="rect">
            <a:avLst/>
          </a:prstGeom>
        </p:spPr>
      </p:pic>
    </p:spTree>
    <p:extLst>
      <p:ext uri="{BB962C8B-B14F-4D97-AF65-F5344CB8AC3E}">
        <p14:creationId xmlns:p14="http://schemas.microsoft.com/office/powerpoint/2010/main" val="494437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smtClean="0"/>
              <a:t>Participantes</a:t>
            </a:r>
            <a:r>
              <a:rPr lang="es-ES" dirty="0" smtClean="0"/>
              <a:t>.</a:t>
            </a:r>
            <a:endParaRPr lang="es-ES" dirty="0"/>
          </a:p>
        </p:txBody>
      </p:sp>
      <p:sp>
        <p:nvSpPr>
          <p:cNvPr id="7" name="Marcador de posición de contenido 13"/>
          <p:cNvSpPr>
            <a:spLocks noGrp="1"/>
          </p:cNvSpPr>
          <p:nvPr>
            <p:ph idx="1"/>
          </p:nvPr>
        </p:nvSpPr>
        <p:spPr>
          <a:xfrm>
            <a:off x="1484235" y="1196752"/>
            <a:ext cx="9134391" cy="5544616"/>
          </a:xfrm>
        </p:spPr>
        <p:txBody>
          <a:bodyPr rtlCol="0">
            <a:normAutofit fontScale="92500" lnSpcReduction="10000"/>
          </a:bodyPr>
          <a:lstStyle/>
          <a:p>
            <a:pPr algn="just"/>
            <a:r>
              <a:rPr lang="es-MX" b="1" dirty="0" err="1" smtClean="0"/>
              <a:t>Subject</a:t>
            </a:r>
            <a:r>
              <a:rPr lang="es-MX" b="1" dirty="0"/>
              <a:t>:</a:t>
            </a:r>
            <a:endParaRPr lang="en-US" b="1" dirty="0"/>
          </a:p>
          <a:p>
            <a:pPr lvl="1" algn="just"/>
            <a:r>
              <a:rPr lang="es-MX" dirty="0"/>
              <a:t>Conoce a sus observadores, que pueden ser un número arbitrario</a:t>
            </a:r>
            <a:endParaRPr lang="en-US" dirty="0"/>
          </a:p>
          <a:p>
            <a:pPr lvl="1" algn="just"/>
            <a:r>
              <a:rPr lang="es-MX" dirty="0"/>
              <a:t>proporciona una interfaz para añadir y quitar objetos observadores</a:t>
            </a:r>
            <a:endParaRPr lang="en-US" dirty="0"/>
          </a:p>
          <a:p>
            <a:pPr algn="just"/>
            <a:r>
              <a:rPr lang="es-MX" b="1" dirty="0" err="1"/>
              <a:t>Observer</a:t>
            </a:r>
            <a:r>
              <a:rPr lang="es-MX" b="1" dirty="0"/>
              <a:t>:</a:t>
            </a:r>
            <a:endParaRPr lang="en-US" b="1" dirty="0"/>
          </a:p>
          <a:p>
            <a:pPr lvl="1" algn="just"/>
            <a:r>
              <a:rPr lang="es-MX" dirty="0"/>
              <a:t>Define la interfaz de los objetos a los que se deben notificar cambios en un sujeto</a:t>
            </a:r>
            <a:r>
              <a:rPr lang="es-MX" dirty="0" smtClean="0"/>
              <a:t>.</a:t>
            </a:r>
            <a:endParaRPr lang="en-US" dirty="0"/>
          </a:p>
          <a:p>
            <a:pPr algn="just"/>
            <a:r>
              <a:rPr lang="es-MX" b="1" dirty="0" err="1"/>
              <a:t>ConcreteSubject</a:t>
            </a:r>
            <a:r>
              <a:rPr lang="es-MX" b="1" dirty="0"/>
              <a:t>:</a:t>
            </a:r>
            <a:endParaRPr lang="en-US" b="1" dirty="0"/>
          </a:p>
          <a:p>
            <a:pPr lvl="1" algn="just"/>
            <a:r>
              <a:rPr lang="es-MX" dirty="0"/>
              <a:t>Almacena el estado de interés para sus observadores</a:t>
            </a:r>
            <a:endParaRPr lang="en-US" dirty="0"/>
          </a:p>
          <a:p>
            <a:pPr lvl="1" algn="just"/>
            <a:r>
              <a:rPr lang="es-MX" dirty="0"/>
              <a:t>Envía notificaciones a sus observadores cuando su estado cambia</a:t>
            </a:r>
            <a:endParaRPr lang="en-US" dirty="0"/>
          </a:p>
          <a:p>
            <a:pPr algn="just"/>
            <a:r>
              <a:rPr lang="es-MX" b="1" dirty="0" err="1"/>
              <a:t>ConcreteObserver</a:t>
            </a:r>
            <a:r>
              <a:rPr lang="es-MX" b="1" dirty="0"/>
              <a:t>:</a:t>
            </a:r>
            <a:endParaRPr lang="en-US" b="1" dirty="0"/>
          </a:p>
          <a:p>
            <a:pPr lvl="1" algn="just"/>
            <a:r>
              <a:rPr lang="es-MX" dirty="0"/>
              <a:t>Mantiene una referencia a un </a:t>
            </a:r>
            <a:r>
              <a:rPr lang="es-MX" dirty="0" err="1"/>
              <a:t>ConcreteSubject</a:t>
            </a:r>
            <a:endParaRPr lang="en-US" dirty="0"/>
          </a:p>
          <a:p>
            <a:pPr lvl="1" algn="just"/>
            <a:r>
              <a:rPr lang="es-MX" dirty="0"/>
              <a:t>Almacena el estado del sujeto que le resulta de interés</a:t>
            </a:r>
            <a:endParaRPr lang="en-US" dirty="0"/>
          </a:p>
          <a:p>
            <a:pPr lvl="1" algn="just"/>
            <a:r>
              <a:rPr lang="es-MX" dirty="0"/>
              <a:t>Implementa la interfaz de </a:t>
            </a:r>
            <a:r>
              <a:rPr lang="es-MX" dirty="0" err="1"/>
              <a:t>Observer</a:t>
            </a:r>
            <a:r>
              <a:rPr lang="es-MX" dirty="0"/>
              <a:t> para mantener su estado consistente con el del sujeto.</a:t>
            </a:r>
            <a:endParaRPr lang="en-US" dirty="0"/>
          </a:p>
          <a:p>
            <a:pPr lvl="0" algn="just"/>
            <a:endParaRPr lang="es-MX" dirty="0"/>
          </a:p>
        </p:txBody>
      </p:sp>
    </p:spTree>
    <p:extLst>
      <p:ext uri="{BB962C8B-B14F-4D97-AF65-F5344CB8AC3E}">
        <p14:creationId xmlns:p14="http://schemas.microsoft.com/office/powerpoint/2010/main" val="1565361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4" y="381000"/>
            <a:ext cx="8953862" cy="599728"/>
          </a:xfrm>
        </p:spPr>
        <p:txBody>
          <a:bodyPr/>
          <a:lstStyle/>
          <a:p>
            <a:pPr algn="ctr"/>
            <a:r>
              <a:rPr lang="es-MX" b="1" dirty="0" smtClean="0"/>
              <a:t>Consecuencias</a:t>
            </a:r>
            <a:r>
              <a:rPr lang="es-MX" dirty="0" smtClean="0"/>
              <a:t>.</a:t>
            </a:r>
            <a:endParaRPr lang="es-MX" dirty="0"/>
          </a:p>
        </p:txBody>
      </p:sp>
      <p:sp>
        <p:nvSpPr>
          <p:cNvPr id="3" name="Marcador de contenido 2"/>
          <p:cNvSpPr>
            <a:spLocks noGrp="1"/>
          </p:cNvSpPr>
          <p:nvPr>
            <p:ph idx="1"/>
          </p:nvPr>
        </p:nvSpPr>
        <p:spPr>
          <a:xfrm>
            <a:off x="1341884" y="980728"/>
            <a:ext cx="9134391" cy="5400600"/>
          </a:xfrm>
        </p:spPr>
        <p:txBody>
          <a:bodyPr>
            <a:normAutofit fontScale="85000" lnSpcReduction="20000"/>
          </a:bodyPr>
          <a:lstStyle/>
          <a:p>
            <a:r>
              <a:rPr lang="en-US" dirty="0" err="1"/>
              <a:t>Permite</a:t>
            </a:r>
            <a:r>
              <a:rPr lang="en-US" dirty="0"/>
              <a:t> </a:t>
            </a:r>
            <a:r>
              <a:rPr lang="en-US" dirty="0" err="1"/>
              <a:t>modificar</a:t>
            </a:r>
            <a:r>
              <a:rPr lang="en-US" dirty="0"/>
              <a:t> </a:t>
            </a:r>
            <a:r>
              <a:rPr lang="en-US" dirty="0" err="1"/>
              <a:t>sujetos</a:t>
            </a:r>
            <a:r>
              <a:rPr lang="en-US" dirty="0"/>
              <a:t> y </a:t>
            </a:r>
            <a:r>
              <a:rPr lang="en-US" dirty="0" err="1"/>
              <a:t>observadores</a:t>
            </a:r>
            <a:r>
              <a:rPr lang="en-US" dirty="0"/>
              <a:t> de </a:t>
            </a:r>
            <a:r>
              <a:rPr lang="en-US" dirty="0" err="1"/>
              <a:t>manera</a:t>
            </a:r>
            <a:r>
              <a:rPr lang="en-US" dirty="0"/>
              <a:t> </a:t>
            </a:r>
            <a:r>
              <a:rPr lang="en-US" dirty="0" err="1"/>
              <a:t>independiente</a:t>
            </a:r>
            <a:endParaRPr lang="en-US" dirty="0"/>
          </a:p>
          <a:p>
            <a:r>
              <a:rPr lang="en-US" dirty="0" err="1"/>
              <a:t>Permite</a:t>
            </a:r>
            <a:r>
              <a:rPr lang="en-US" dirty="0"/>
              <a:t> </a:t>
            </a:r>
            <a:r>
              <a:rPr lang="en-US" dirty="0" err="1"/>
              <a:t>reutilizar</a:t>
            </a:r>
            <a:r>
              <a:rPr lang="en-US" dirty="0"/>
              <a:t> un </a:t>
            </a:r>
            <a:r>
              <a:rPr lang="en-US" dirty="0" err="1"/>
              <a:t>sujeto</a:t>
            </a:r>
            <a:r>
              <a:rPr lang="en-US" dirty="0"/>
              <a:t> sin </a:t>
            </a:r>
            <a:r>
              <a:rPr lang="en-US" dirty="0" err="1"/>
              <a:t>reutilizar</a:t>
            </a:r>
            <a:r>
              <a:rPr lang="en-US" dirty="0"/>
              <a:t> </a:t>
            </a:r>
            <a:r>
              <a:rPr lang="en-US" dirty="0" err="1"/>
              <a:t>sus</a:t>
            </a:r>
            <a:r>
              <a:rPr lang="en-US" dirty="0"/>
              <a:t> </a:t>
            </a:r>
            <a:r>
              <a:rPr lang="en-US" dirty="0" err="1"/>
              <a:t>observadores</a:t>
            </a:r>
            <a:r>
              <a:rPr lang="en-US" dirty="0"/>
              <a:t>, y </a:t>
            </a:r>
            <a:r>
              <a:rPr lang="en-US" dirty="0" err="1"/>
              <a:t>viceversa</a:t>
            </a:r>
            <a:endParaRPr lang="en-US" dirty="0"/>
          </a:p>
          <a:p>
            <a:r>
              <a:rPr lang="en-US" dirty="0" err="1"/>
              <a:t>Permite</a:t>
            </a:r>
            <a:r>
              <a:rPr lang="en-US" dirty="0"/>
              <a:t> </a:t>
            </a:r>
            <a:r>
              <a:rPr lang="en-US" dirty="0" err="1"/>
              <a:t>añadir</a:t>
            </a:r>
            <a:r>
              <a:rPr lang="en-US" dirty="0"/>
              <a:t> </a:t>
            </a:r>
            <a:r>
              <a:rPr lang="en-US" dirty="0" err="1"/>
              <a:t>observadores</a:t>
            </a:r>
            <a:r>
              <a:rPr lang="en-US" dirty="0"/>
              <a:t> sin </a:t>
            </a:r>
            <a:r>
              <a:rPr lang="en-US" dirty="0" err="1"/>
              <a:t>tener</a:t>
            </a:r>
            <a:r>
              <a:rPr lang="en-US" dirty="0"/>
              <a:t> que </a:t>
            </a:r>
            <a:r>
              <a:rPr lang="en-US" dirty="0" err="1"/>
              <a:t>cambiar</a:t>
            </a:r>
            <a:r>
              <a:rPr lang="en-US" dirty="0"/>
              <a:t> el </a:t>
            </a:r>
            <a:r>
              <a:rPr lang="en-US" dirty="0" err="1"/>
              <a:t>sujeto</a:t>
            </a:r>
            <a:r>
              <a:rPr lang="en-US" dirty="0"/>
              <a:t> </a:t>
            </a:r>
            <a:r>
              <a:rPr lang="en-US" dirty="0" err="1"/>
              <a:t>ni</a:t>
            </a:r>
            <a:r>
              <a:rPr lang="en-US" dirty="0"/>
              <a:t> </a:t>
            </a:r>
            <a:r>
              <a:rPr lang="en-US" dirty="0" err="1"/>
              <a:t>los</a:t>
            </a:r>
            <a:endParaRPr lang="en-US" dirty="0"/>
          </a:p>
          <a:p>
            <a:pPr marL="0" indent="0">
              <a:buNone/>
            </a:pPr>
            <a:r>
              <a:rPr lang="en-US" dirty="0"/>
              <a:t>	</a:t>
            </a:r>
            <a:r>
              <a:rPr lang="en-US" dirty="0" err="1" smtClean="0"/>
              <a:t>demás</a:t>
            </a:r>
            <a:r>
              <a:rPr lang="en-US" dirty="0" smtClean="0"/>
              <a:t> </a:t>
            </a:r>
            <a:r>
              <a:rPr lang="en-US" dirty="0" err="1"/>
              <a:t>observadores</a:t>
            </a:r>
            <a:endParaRPr lang="en-US" dirty="0"/>
          </a:p>
          <a:p>
            <a:r>
              <a:rPr lang="en-US" dirty="0" err="1"/>
              <a:t>Acoplamiento</a:t>
            </a:r>
            <a:r>
              <a:rPr lang="en-US" dirty="0"/>
              <a:t> </a:t>
            </a:r>
            <a:r>
              <a:rPr lang="en-US" dirty="0" err="1"/>
              <a:t>abstracto</a:t>
            </a:r>
            <a:r>
              <a:rPr lang="en-US" dirty="0"/>
              <a:t> entre el </a:t>
            </a:r>
            <a:r>
              <a:rPr lang="en-US" dirty="0" err="1"/>
              <a:t>sujeto</a:t>
            </a:r>
            <a:r>
              <a:rPr lang="en-US" dirty="0"/>
              <a:t> y el </a:t>
            </a:r>
            <a:r>
              <a:rPr lang="en-US" dirty="0" err="1"/>
              <a:t>observador</a:t>
            </a:r>
            <a:r>
              <a:rPr lang="en-US" dirty="0"/>
              <a:t>. </a:t>
            </a:r>
            <a:endParaRPr lang="en-US" dirty="0" smtClean="0"/>
          </a:p>
          <a:p>
            <a:r>
              <a:rPr lang="en-US" dirty="0" smtClean="0"/>
              <a:t>El </a:t>
            </a:r>
            <a:r>
              <a:rPr lang="en-US" dirty="0" err="1"/>
              <a:t>sujeto</a:t>
            </a:r>
            <a:r>
              <a:rPr lang="en-US" dirty="0"/>
              <a:t> </a:t>
            </a:r>
            <a:r>
              <a:rPr lang="en-US" dirty="0" smtClean="0"/>
              <a:t>no </a:t>
            </a:r>
            <a:r>
              <a:rPr lang="en-US" dirty="0" err="1" smtClean="0"/>
              <a:t>sabe</a:t>
            </a:r>
            <a:r>
              <a:rPr lang="en-US" dirty="0" smtClean="0"/>
              <a:t> </a:t>
            </a:r>
            <a:r>
              <a:rPr lang="en-US" dirty="0"/>
              <a:t>la </a:t>
            </a:r>
            <a:r>
              <a:rPr lang="en-US" dirty="0" err="1"/>
              <a:t>clase</a:t>
            </a:r>
            <a:r>
              <a:rPr lang="en-US" dirty="0"/>
              <a:t> </a:t>
            </a:r>
            <a:r>
              <a:rPr lang="en-US" dirty="0" err="1"/>
              <a:t>concreta</a:t>
            </a:r>
            <a:r>
              <a:rPr lang="en-US" dirty="0"/>
              <a:t> de </a:t>
            </a:r>
            <a:r>
              <a:rPr lang="en-US" dirty="0" err="1"/>
              <a:t>sus</a:t>
            </a:r>
            <a:r>
              <a:rPr lang="en-US" dirty="0"/>
              <a:t> </a:t>
            </a:r>
            <a:r>
              <a:rPr lang="en-US" dirty="0" err="1"/>
              <a:t>observadores</a:t>
            </a:r>
            <a:r>
              <a:rPr lang="en-US" dirty="0"/>
              <a:t> (</a:t>
            </a:r>
            <a:r>
              <a:rPr lang="en-US" dirty="0" err="1"/>
              <a:t>acoplamiento</a:t>
            </a:r>
            <a:r>
              <a:rPr lang="en-US" dirty="0"/>
              <a:t> </a:t>
            </a:r>
            <a:r>
              <a:rPr lang="en-US" dirty="0" err="1"/>
              <a:t>mínimo</a:t>
            </a:r>
            <a:r>
              <a:rPr lang="en-US" dirty="0"/>
              <a:t>).</a:t>
            </a:r>
          </a:p>
          <a:p>
            <a:r>
              <a:rPr lang="en-US" dirty="0" err="1"/>
              <a:t>Soporte</a:t>
            </a:r>
            <a:r>
              <a:rPr lang="en-US" dirty="0"/>
              <a:t> para broadcast. </a:t>
            </a:r>
            <a:endParaRPr lang="en-US" dirty="0" smtClean="0"/>
          </a:p>
          <a:p>
            <a:r>
              <a:rPr lang="en-US" dirty="0" smtClean="0"/>
              <a:t>El </a:t>
            </a:r>
            <a:r>
              <a:rPr lang="en-US" dirty="0" err="1"/>
              <a:t>sujeto</a:t>
            </a:r>
            <a:r>
              <a:rPr lang="en-US" dirty="0"/>
              <a:t> </a:t>
            </a:r>
            <a:r>
              <a:rPr lang="en-US" dirty="0" err="1"/>
              <a:t>envía</a:t>
            </a:r>
            <a:r>
              <a:rPr lang="en-US" dirty="0"/>
              <a:t> la </a:t>
            </a:r>
            <a:r>
              <a:rPr lang="en-US" dirty="0" err="1"/>
              <a:t>notificación</a:t>
            </a:r>
            <a:r>
              <a:rPr lang="en-US" dirty="0"/>
              <a:t> a </a:t>
            </a:r>
            <a:r>
              <a:rPr lang="en-US" dirty="0" err="1"/>
              <a:t>todos</a:t>
            </a:r>
            <a:r>
              <a:rPr lang="en-US" dirty="0"/>
              <a:t> </a:t>
            </a:r>
            <a:r>
              <a:rPr lang="en-US" dirty="0" err="1" smtClean="0"/>
              <a:t>los</a:t>
            </a:r>
            <a:r>
              <a:rPr lang="en-US" dirty="0"/>
              <a:t> </a:t>
            </a:r>
            <a:r>
              <a:rPr lang="en-US" dirty="0" err="1" smtClean="0"/>
              <a:t>observadores</a:t>
            </a:r>
            <a:r>
              <a:rPr lang="en-US" dirty="0" smtClean="0"/>
              <a:t> </a:t>
            </a:r>
            <a:r>
              <a:rPr lang="en-US" dirty="0" err="1"/>
              <a:t>suscritos</a:t>
            </a:r>
            <a:r>
              <a:rPr lang="en-US" dirty="0"/>
              <a:t>. </a:t>
            </a:r>
            <a:endParaRPr lang="en-US" dirty="0" smtClean="0"/>
          </a:p>
          <a:p>
            <a:r>
              <a:rPr lang="en-US" dirty="0" smtClean="0"/>
              <a:t>Se </a:t>
            </a:r>
            <a:r>
              <a:rPr lang="en-US" dirty="0" err="1"/>
              <a:t>pueden</a:t>
            </a:r>
            <a:r>
              <a:rPr lang="en-US" dirty="0"/>
              <a:t> </a:t>
            </a:r>
            <a:r>
              <a:rPr lang="en-US" dirty="0" err="1"/>
              <a:t>añadir</a:t>
            </a:r>
            <a:r>
              <a:rPr lang="en-US" dirty="0"/>
              <a:t>/</a:t>
            </a:r>
            <a:r>
              <a:rPr lang="en-US" dirty="0" err="1"/>
              <a:t>quitar</a:t>
            </a:r>
            <a:r>
              <a:rPr lang="en-US" dirty="0"/>
              <a:t> </a:t>
            </a:r>
            <a:r>
              <a:rPr lang="en-US" dirty="0" err="1"/>
              <a:t>observadores</a:t>
            </a:r>
            <a:r>
              <a:rPr lang="en-US" dirty="0"/>
              <a:t>.</a:t>
            </a:r>
          </a:p>
          <a:p>
            <a:r>
              <a:rPr lang="en-US" dirty="0" err="1"/>
              <a:t>Actualizaciones</a:t>
            </a:r>
            <a:r>
              <a:rPr lang="en-US" dirty="0"/>
              <a:t> </a:t>
            </a:r>
            <a:r>
              <a:rPr lang="en-US" dirty="0" err="1"/>
              <a:t>inesperadas</a:t>
            </a:r>
            <a:r>
              <a:rPr lang="en-US" dirty="0"/>
              <a:t>. </a:t>
            </a:r>
            <a:endParaRPr lang="en-US" dirty="0" smtClean="0"/>
          </a:p>
          <a:p>
            <a:r>
              <a:rPr lang="en-US" dirty="0" err="1" smtClean="0"/>
              <a:t>Una</a:t>
            </a:r>
            <a:r>
              <a:rPr lang="en-US" dirty="0" smtClean="0"/>
              <a:t> </a:t>
            </a:r>
            <a:r>
              <a:rPr lang="en-US" dirty="0" err="1"/>
              <a:t>operación</a:t>
            </a:r>
            <a:r>
              <a:rPr lang="en-US" dirty="0"/>
              <a:t> </a:t>
            </a:r>
            <a:r>
              <a:rPr lang="en-US" dirty="0" err="1"/>
              <a:t>en</a:t>
            </a:r>
            <a:r>
              <a:rPr lang="en-US" dirty="0"/>
              <a:t> el </a:t>
            </a:r>
            <a:r>
              <a:rPr lang="en-US" dirty="0" err="1"/>
              <a:t>sujeto</a:t>
            </a:r>
            <a:r>
              <a:rPr lang="en-US" dirty="0"/>
              <a:t> </a:t>
            </a:r>
            <a:r>
              <a:rPr lang="en-US" dirty="0" err="1" smtClean="0"/>
              <a:t>puede</a:t>
            </a:r>
            <a:r>
              <a:rPr lang="en-US" dirty="0"/>
              <a:t> </a:t>
            </a:r>
            <a:r>
              <a:rPr lang="en-US" dirty="0" err="1" smtClean="0"/>
              <a:t>desencadenar</a:t>
            </a:r>
            <a:r>
              <a:rPr lang="en-US" dirty="0" smtClean="0"/>
              <a:t> </a:t>
            </a:r>
            <a:r>
              <a:rPr lang="en-US" dirty="0" err="1"/>
              <a:t>una</a:t>
            </a:r>
            <a:r>
              <a:rPr lang="en-US" dirty="0"/>
              <a:t> </a:t>
            </a:r>
            <a:r>
              <a:rPr lang="en-US" dirty="0" err="1"/>
              <a:t>cascada</a:t>
            </a:r>
            <a:r>
              <a:rPr lang="en-US" dirty="0"/>
              <a:t> de </a:t>
            </a:r>
            <a:r>
              <a:rPr lang="en-US" dirty="0" err="1"/>
              <a:t>cambios</a:t>
            </a:r>
            <a:r>
              <a:rPr lang="en-US" dirty="0"/>
              <a:t> </a:t>
            </a:r>
            <a:r>
              <a:rPr lang="en-US" dirty="0" err="1"/>
              <a:t>en</a:t>
            </a:r>
            <a:r>
              <a:rPr lang="en-US" dirty="0"/>
              <a:t> </a:t>
            </a:r>
            <a:r>
              <a:rPr lang="en-US" dirty="0" err="1"/>
              <a:t>sus</a:t>
            </a:r>
            <a:r>
              <a:rPr lang="en-US" dirty="0"/>
              <a:t> </a:t>
            </a:r>
            <a:r>
              <a:rPr lang="en-US" dirty="0" err="1"/>
              <a:t>observadores</a:t>
            </a:r>
            <a:r>
              <a:rPr lang="en-US" dirty="0"/>
              <a:t>. </a:t>
            </a:r>
            <a:endParaRPr lang="en-US" dirty="0" smtClean="0"/>
          </a:p>
          <a:p>
            <a:r>
              <a:rPr lang="en-US" dirty="0" smtClean="0"/>
              <a:t>El</a:t>
            </a:r>
            <a:r>
              <a:rPr lang="en-US" dirty="0"/>
              <a:t> </a:t>
            </a:r>
            <a:r>
              <a:rPr lang="en-US" dirty="0" err="1" smtClean="0"/>
              <a:t>protocolo</a:t>
            </a:r>
            <a:r>
              <a:rPr lang="en-US" dirty="0" smtClean="0"/>
              <a:t> </a:t>
            </a:r>
            <a:r>
              <a:rPr lang="en-US" dirty="0"/>
              <a:t>no </a:t>
            </a:r>
            <a:r>
              <a:rPr lang="en-US" dirty="0" err="1"/>
              <a:t>ofrece</a:t>
            </a:r>
            <a:r>
              <a:rPr lang="en-US" dirty="0"/>
              <a:t> </a:t>
            </a:r>
            <a:r>
              <a:rPr lang="en-US" dirty="0" err="1"/>
              <a:t>detalles</a:t>
            </a:r>
            <a:r>
              <a:rPr lang="en-US" dirty="0"/>
              <a:t> </a:t>
            </a:r>
            <a:r>
              <a:rPr lang="en-US" dirty="0" err="1"/>
              <a:t>sobre</a:t>
            </a:r>
            <a:r>
              <a:rPr lang="en-US" dirty="0"/>
              <a:t> lo que ha </a:t>
            </a:r>
            <a:r>
              <a:rPr lang="en-US" dirty="0" err="1"/>
              <a:t>cambiado</a:t>
            </a:r>
            <a:r>
              <a:rPr lang="en-US" dirty="0"/>
              <a:t>.</a:t>
            </a:r>
          </a:p>
          <a:p>
            <a:endParaRPr lang="es-MX" dirty="0"/>
          </a:p>
        </p:txBody>
      </p:sp>
    </p:spTree>
    <p:extLst>
      <p:ext uri="{BB962C8B-B14F-4D97-AF65-F5344CB8AC3E}">
        <p14:creationId xmlns:p14="http://schemas.microsoft.com/office/powerpoint/2010/main" val="207355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Solución</a:t>
            </a:r>
            <a:endParaRPr lang="es-ES" b="1" dirty="0"/>
          </a:p>
        </p:txBody>
      </p:sp>
      <p:sp>
        <p:nvSpPr>
          <p:cNvPr id="7" name="Marcador de posición de contenido 13"/>
          <p:cNvSpPr>
            <a:spLocks noGrp="1"/>
          </p:cNvSpPr>
          <p:nvPr>
            <p:ph idx="1"/>
          </p:nvPr>
        </p:nvSpPr>
        <p:spPr>
          <a:xfrm>
            <a:off x="1485900" y="1239987"/>
            <a:ext cx="9134391" cy="1415157"/>
          </a:xfrm>
        </p:spPr>
        <p:txBody>
          <a:bodyPr rtlCol="0">
            <a:normAutofit/>
          </a:bodyPr>
          <a:lstStyle/>
          <a:p>
            <a:pPr algn="just"/>
            <a:r>
              <a:rPr lang="es-MX" dirty="0"/>
              <a:t>La motivación detrás de este patrón es crear un sistema que pueda servir a diversas solicitudes de manera jerárquica. En otras palabras, si un objeto que es parte de un sistema no sabe cómo responder a una solicitud, la pasa a lo largo del árbol de objetos</a:t>
            </a:r>
            <a:r>
              <a:rPr lang="en-US" dirty="0"/>
              <a:t>.</a:t>
            </a:r>
            <a:endParaRPr lang="es-MX" dirty="0"/>
          </a:p>
          <a:p>
            <a:pPr algn="just"/>
            <a:endParaRPr lang="es-MX" dirty="0"/>
          </a:p>
        </p:txBody>
      </p:sp>
      <p:sp>
        <p:nvSpPr>
          <p:cNvPr id="9" name="Título 12"/>
          <p:cNvSpPr txBox="1">
            <a:spLocks/>
          </p:cNvSpPr>
          <p:nvPr/>
        </p:nvSpPr>
        <p:spPr>
          <a:xfrm>
            <a:off x="1521314" y="2429028"/>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smtClean="0"/>
              <a:t>Estructura</a:t>
            </a:r>
            <a:endParaRPr lang="es-ES"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076" y="3164969"/>
            <a:ext cx="5658640" cy="3315163"/>
          </a:xfrm>
          <a:prstGeom prst="rect">
            <a:avLst/>
          </a:prstGeom>
        </p:spPr>
      </p:pic>
    </p:spTree>
    <p:extLst>
      <p:ext uri="{BB962C8B-B14F-4D97-AF65-F5344CB8AC3E}">
        <p14:creationId xmlns:p14="http://schemas.microsoft.com/office/powerpoint/2010/main" val="395581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Implementación</a:t>
            </a:r>
            <a:endParaRPr lang="es-ES" b="1" dirty="0"/>
          </a:p>
        </p:txBody>
      </p:sp>
      <p:sp>
        <p:nvSpPr>
          <p:cNvPr id="7" name="Marcador de posición de contenido 13"/>
          <p:cNvSpPr>
            <a:spLocks noGrp="1"/>
          </p:cNvSpPr>
          <p:nvPr>
            <p:ph idx="1"/>
          </p:nvPr>
        </p:nvSpPr>
        <p:spPr>
          <a:xfrm>
            <a:off x="1485900" y="1365772"/>
            <a:ext cx="9134391" cy="839092"/>
          </a:xfrm>
        </p:spPr>
        <p:txBody>
          <a:bodyPr rtlCol="0"/>
          <a:lstStyle/>
          <a:p>
            <a:pPr algn="just"/>
            <a:r>
              <a:rPr lang="es-MX" dirty="0" smtClean="0"/>
              <a:t>Ejemplo mediante IDE</a:t>
            </a:r>
            <a:endParaRPr lang="es-MX"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smtClean="0"/>
              <a:t>Patrones relacionados</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ES" dirty="0"/>
              <a:t>Mediator. Para encapsular actualizaciones semánticas complejas, el </a:t>
            </a:r>
            <a:r>
              <a:rPr lang="es-ES" dirty="0" err="1"/>
              <a:t>ChangeManager</a:t>
            </a:r>
            <a:r>
              <a:rPr lang="es-ES" dirty="0"/>
              <a:t> actúa como mediador entre sujetos y observadores.</a:t>
            </a:r>
          </a:p>
          <a:p>
            <a:pPr lvl="0" algn="just"/>
            <a:r>
              <a:rPr lang="es-ES" dirty="0" err="1"/>
              <a:t>Singleton</a:t>
            </a:r>
            <a:r>
              <a:rPr lang="es-ES" dirty="0"/>
              <a:t>. El </a:t>
            </a:r>
            <a:r>
              <a:rPr lang="es-ES" dirty="0" err="1"/>
              <a:t>ChangeManager</a:t>
            </a:r>
            <a:r>
              <a:rPr lang="es-ES" dirty="0"/>
              <a:t> puede usar el patrón </a:t>
            </a:r>
            <a:r>
              <a:rPr lang="es-ES" dirty="0" err="1"/>
              <a:t>Singleton</a:t>
            </a:r>
            <a:r>
              <a:rPr lang="es-ES" dirty="0"/>
              <a:t> para que sea único y accesible a nivel global.</a:t>
            </a:r>
            <a:endParaRPr lang="es-MX" dirty="0"/>
          </a:p>
        </p:txBody>
      </p:sp>
    </p:spTree>
    <p:extLst>
      <p:ext uri="{BB962C8B-B14F-4D97-AF65-F5344CB8AC3E}">
        <p14:creationId xmlns:p14="http://schemas.microsoft.com/office/powerpoint/2010/main" val="1854369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State</a:t>
            </a:r>
            <a:endParaRPr lang="en-US" dirty="0"/>
          </a:p>
        </p:txBody>
      </p:sp>
      <p:pic>
        <p:nvPicPr>
          <p:cNvPr id="5122" name="Picture 2" descr="http://4.bp.blogspot.com/-M8dTtymmnog/T_EINqSUwdI/AAAAAAAAAqM/5dkK4qC1BjE/s1600/Sem%2525C3%2525A1foro%255B1%255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084" y="1999402"/>
            <a:ext cx="5112568" cy="380112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9041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485900" y="711933"/>
            <a:ext cx="9134391" cy="4114801"/>
          </a:xfrm>
        </p:spPr>
        <p:txBody>
          <a:bodyPr/>
          <a:lstStyle/>
          <a:p>
            <a:pPr marL="0" lvl="0" indent="0">
              <a:buSzPct val="45000"/>
              <a:buNone/>
            </a:pPr>
            <a:r>
              <a:rPr lang="es-MX" dirty="0"/>
              <a:t>Sinopsis:</a:t>
            </a:r>
          </a:p>
          <a:p>
            <a:pPr lvl="0" algn="just"/>
            <a:r>
              <a:rPr lang="es-MX" dirty="0"/>
              <a:t>Permitir a un objeto modificar su comportamiento a medida que su estado interno va cambiando, dando así la impresión de que el objeto “cambia de clase”.</a:t>
            </a:r>
          </a:p>
        </p:txBody>
      </p:sp>
      <p:sp>
        <p:nvSpPr>
          <p:cNvPr id="5" name="Marcador de texto 2"/>
          <p:cNvSpPr txBox="1">
            <a:spLocks/>
          </p:cNvSpPr>
          <p:nvPr/>
        </p:nvSpPr>
        <p:spPr>
          <a:xfrm>
            <a:off x="1557908" y="3140968"/>
            <a:ext cx="9134391" cy="332420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SzPct val="45000"/>
              <a:buNone/>
            </a:pPr>
            <a:r>
              <a:rPr lang="es-MX" dirty="0" smtClean="0"/>
              <a:t>Contexto:</a:t>
            </a:r>
          </a:p>
          <a:p>
            <a:pPr algn="just"/>
            <a:r>
              <a:rPr lang="es-MX" dirty="0" smtClean="0"/>
              <a:t>La aplicación de este patrón será adecuada en entornos en los que se identifiquen “estados” con operaciones comunes que varíen su comportamiento dependiendo de en cuál de ellos se encuentren activos. Un buen ejemplo de este comportamiento sería la implementación de un </a:t>
            </a:r>
            <a:r>
              <a:rPr lang="es-MX" dirty="0" err="1" smtClean="0"/>
              <a:t>Workflow</a:t>
            </a:r>
            <a:endParaRPr lang="es-MX" dirty="0"/>
          </a:p>
        </p:txBody>
      </p:sp>
    </p:spTree>
    <p:extLst>
      <p:ext uri="{BB962C8B-B14F-4D97-AF65-F5344CB8AC3E}">
        <p14:creationId xmlns:p14="http://schemas.microsoft.com/office/powerpoint/2010/main" val="971189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413892" y="764704"/>
            <a:ext cx="9134391" cy="4114801"/>
          </a:xfrm>
        </p:spPr>
        <p:txBody>
          <a:bodyPr/>
          <a:lstStyle/>
          <a:p>
            <a:pPr marL="0" lvl="0" indent="0">
              <a:buSzPct val="45000"/>
              <a:buNone/>
            </a:pPr>
            <a:r>
              <a:rPr lang="es-MX" dirty="0"/>
              <a:t>Causas</a:t>
            </a:r>
            <a:r>
              <a:rPr lang="es-MX" dirty="0" smtClean="0"/>
              <a:t>:</a:t>
            </a:r>
            <a:endParaRPr lang="es-MX" dirty="0"/>
          </a:p>
          <a:p>
            <a:pPr lvl="0" algn="just"/>
            <a:r>
              <a:rPr lang="es-MX" dirty="0"/>
              <a:t> Cuando el comportamiento de un objeto depende de su estado y debe poder cambiar dinámicamente (en tiempo de ejecución) dicho comportamiento, a medida que cambie dicho estado.</a:t>
            </a:r>
          </a:p>
        </p:txBody>
      </p:sp>
      <p:sp>
        <p:nvSpPr>
          <p:cNvPr id="5" name="Marcador de texto 2"/>
          <p:cNvSpPr txBox="1">
            <a:spLocks/>
          </p:cNvSpPr>
          <p:nvPr/>
        </p:nvSpPr>
        <p:spPr>
          <a:xfrm>
            <a:off x="1426972" y="3054265"/>
            <a:ext cx="9134391" cy="275099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SzPct val="45000"/>
              <a:buNone/>
            </a:pPr>
            <a:r>
              <a:rPr lang="es-MX" dirty="0" smtClean="0"/>
              <a:t>Solución:</a:t>
            </a:r>
          </a:p>
          <a:p>
            <a:pPr>
              <a:buSzPct val="45000"/>
              <a:buFont typeface="StarSymbol"/>
              <a:buChar char="●"/>
            </a:pPr>
            <a:endParaRPr lang="es-MX" dirty="0"/>
          </a:p>
        </p:txBody>
      </p:sp>
      <p:pic>
        <p:nvPicPr>
          <p:cNvPr id="6" name="Imagen 5">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29874" t="23912" r="30123" b="53209"/>
          <a:stretch>
            <a:fillRect/>
          </a:stretch>
        </p:blipFill>
        <p:spPr>
          <a:xfrm>
            <a:off x="2406248" y="3501008"/>
            <a:ext cx="7518977" cy="2416406"/>
          </a:xfrm>
          <a:prstGeom prst="rect">
            <a:avLst/>
          </a:prstGeom>
          <a:noFill/>
          <a:ln>
            <a:noFill/>
          </a:ln>
        </p:spPr>
      </p:pic>
    </p:spTree>
    <p:extLst>
      <p:ext uri="{BB962C8B-B14F-4D97-AF65-F5344CB8AC3E}">
        <p14:creationId xmlns:p14="http://schemas.microsoft.com/office/powerpoint/2010/main" val="369196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marL="0" lvl="0" indent="0">
              <a:buSzPct val="45000"/>
              <a:buNone/>
            </a:pPr>
            <a:r>
              <a:rPr lang="es-MX" dirty="0"/>
              <a:t>Consecuencias:</a:t>
            </a:r>
          </a:p>
          <a:p>
            <a:pPr lvl="0" algn="just"/>
            <a:r>
              <a:rPr lang="es-MX" dirty="0"/>
              <a:t> Dado que el comportamiento específico de cada estado está </a:t>
            </a:r>
            <a:r>
              <a:rPr lang="es-MX" dirty="0" err="1"/>
              <a:t>autocontenido</a:t>
            </a:r>
            <a:r>
              <a:rPr lang="es-MX" dirty="0"/>
              <a:t> en cada estado concreto, existe una gran flexibilidad para añadir nuevos estados y transiciones, mediante la definición de nuevas subclases.</a:t>
            </a:r>
          </a:p>
        </p:txBody>
      </p:sp>
    </p:spTree>
    <p:extLst>
      <p:ext uri="{BB962C8B-B14F-4D97-AF65-F5344CB8AC3E}">
        <p14:creationId xmlns:p14="http://schemas.microsoft.com/office/powerpoint/2010/main" val="808155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629916" y="764704"/>
            <a:ext cx="9134391" cy="4114801"/>
          </a:xfrm>
        </p:spPr>
        <p:txBody>
          <a:bodyPr/>
          <a:lstStyle/>
          <a:p>
            <a:pPr marL="0" lvl="0" indent="0">
              <a:buSzPct val="45000"/>
              <a:buNone/>
            </a:pPr>
            <a:r>
              <a:rPr lang="es-MX" dirty="0"/>
              <a:t>Implementación:</a:t>
            </a:r>
          </a:p>
          <a:p>
            <a:pPr lvl="0" algn="just"/>
            <a:r>
              <a:rPr lang="es-MX" dirty="0"/>
              <a:t>Modelaremos este ejemplo con una clase a la que llamaremos “</a:t>
            </a:r>
            <a:r>
              <a:rPr lang="es-MX" dirty="0" err="1"/>
              <a:t>VehiculoBasico</a:t>
            </a:r>
            <a:r>
              <a:rPr lang="es-MX" dirty="0"/>
              <a:t>”. Su funcionamiento será sencillo: contará con una variable entera que almacenará el estado actual, otra que almacenará la velocidad, y un conjunto de métodos que serán los encargados de realizar las transiciones.</a:t>
            </a:r>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72265" b="63376"/>
          <a:stretch>
            <a:fillRect/>
          </a:stretch>
        </p:blipFill>
        <p:spPr>
          <a:xfrm>
            <a:off x="2996900" y="3068960"/>
            <a:ext cx="6400422" cy="3461479"/>
          </a:xfrm>
          <a:prstGeom prst="rect">
            <a:avLst/>
          </a:prstGeom>
          <a:noFill/>
          <a:ln>
            <a:noFill/>
          </a:ln>
        </p:spPr>
      </p:pic>
    </p:spTree>
    <p:extLst>
      <p:ext uri="{BB962C8B-B14F-4D97-AF65-F5344CB8AC3E}">
        <p14:creationId xmlns:p14="http://schemas.microsoft.com/office/powerpoint/2010/main" val="3668533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361193" y="764704"/>
            <a:ext cx="9134391" cy="4114801"/>
          </a:xfrm>
        </p:spPr>
        <p:txBody>
          <a:bodyPr/>
          <a:lstStyle/>
          <a:p>
            <a:pPr lvl="0"/>
            <a:r>
              <a:rPr lang="es-MX" dirty="0"/>
              <a:t>A continuación modelaremos cada uno de los métodos que pueden realizar transiciones. Comenzaremos con el método Contacto:</a:t>
            </a:r>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51549" b="31614"/>
          <a:stretch>
            <a:fillRect/>
          </a:stretch>
        </p:blipFill>
        <p:spPr>
          <a:xfrm>
            <a:off x="2422003" y="1700808"/>
            <a:ext cx="7012770" cy="4756064"/>
          </a:xfrm>
          <a:prstGeom prst="rect">
            <a:avLst/>
          </a:prstGeom>
          <a:noFill/>
          <a:ln>
            <a:noFill/>
          </a:ln>
        </p:spPr>
      </p:pic>
    </p:spTree>
    <p:extLst>
      <p:ext uri="{BB962C8B-B14F-4D97-AF65-F5344CB8AC3E}">
        <p14:creationId xmlns:p14="http://schemas.microsoft.com/office/powerpoint/2010/main" val="489187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42264" b="26531"/>
          <a:stretch>
            <a:fillRect/>
          </a:stretch>
        </p:blipFill>
        <p:spPr>
          <a:xfrm>
            <a:off x="1971692" y="692696"/>
            <a:ext cx="8235832" cy="5094733"/>
          </a:xfrm>
          <a:prstGeom prst="rect">
            <a:avLst/>
          </a:prstGeom>
          <a:noFill/>
          <a:ln>
            <a:noFill/>
          </a:ln>
        </p:spPr>
      </p:pic>
    </p:spTree>
    <p:extLst>
      <p:ext uri="{BB962C8B-B14F-4D97-AF65-F5344CB8AC3E}">
        <p14:creationId xmlns:p14="http://schemas.microsoft.com/office/powerpoint/2010/main" val="3993432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8219" r="42980" b="26531"/>
          <a:stretch>
            <a:fillRect/>
          </a:stretch>
        </p:blipFill>
        <p:spPr>
          <a:xfrm>
            <a:off x="2133972" y="764704"/>
            <a:ext cx="7650264" cy="4921643"/>
          </a:xfrm>
          <a:prstGeom prst="rect">
            <a:avLst/>
          </a:prstGeom>
          <a:noFill/>
          <a:ln>
            <a:noFill/>
          </a:ln>
        </p:spPr>
      </p:pic>
    </p:spTree>
    <p:extLst>
      <p:ext uri="{BB962C8B-B14F-4D97-AF65-F5344CB8AC3E}">
        <p14:creationId xmlns:p14="http://schemas.microsoft.com/office/powerpoint/2010/main" val="331871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t="9936" r="74406" b="65915"/>
          <a:stretch>
            <a:fillRect/>
          </a:stretch>
        </p:blipFill>
        <p:spPr>
          <a:xfrm>
            <a:off x="2277988" y="980728"/>
            <a:ext cx="7267180" cy="3853709"/>
          </a:xfrm>
          <a:prstGeom prst="rect">
            <a:avLst/>
          </a:prstGeom>
          <a:noFill/>
          <a:ln>
            <a:noFill/>
          </a:ln>
        </p:spPr>
      </p:pic>
    </p:spTree>
    <p:extLst>
      <p:ext uri="{BB962C8B-B14F-4D97-AF65-F5344CB8AC3E}">
        <p14:creationId xmlns:p14="http://schemas.microsoft.com/office/powerpoint/2010/main" val="145019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smtClean="0"/>
              <a:t>Consecuencias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a:bodyPr>
          <a:lstStyle/>
          <a:p>
            <a:pPr algn="just" fontAlgn="ctr"/>
            <a:r>
              <a:rPr lang="es-MX" b="1" dirty="0" smtClean="0"/>
              <a:t>Participantes</a:t>
            </a:r>
            <a:r>
              <a:rPr lang="en-US" b="1" dirty="0" smtClean="0"/>
              <a:t>.</a:t>
            </a:r>
            <a:endParaRPr lang="en-US" dirty="0"/>
          </a:p>
          <a:p>
            <a:pPr algn="just" fontAlgn="ctr"/>
            <a:r>
              <a:rPr lang="es-MX" b="1" dirty="0"/>
              <a:t>Manejador</a:t>
            </a:r>
            <a:r>
              <a:rPr lang="es-MX" dirty="0"/>
              <a:t>: define una interfaz para tratar las peticiones. Opcionalmente, implementa el enlace al sucesor.</a:t>
            </a:r>
          </a:p>
          <a:p>
            <a:pPr algn="just" fontAlgn="ctr"/>
            <a:r>
              <a:rPr lang="es-MX" b="1" dirty="0" err="1"/>
              <a:t>ManejadorConcreto</a:t>
            </a:r>
            <a:r>
              <a:rPr lang="es-MX" dirty="0"/>
              <a:t>: trata las peticiones de las que es responsable; si el </a:t>
            </a:r>
            <a:r>
              <a:rPr lang="es-MX" dirty="0" err="1"/>
              <a:t>ManejadorConcreto</a:t>
            </a:r>
            <a:r>
              <a:rPr lang="es-MX" dirty="0"/>
              <a:t> puede manejar la petición, lo hace; en caso contrario la reenvía a su sucesor.</a:t>
            </a:r>
          </a:p>
          <a:p>
            <a:pPr algn="just" fontAlgn="ctr"/>
            <a:r>
              <a:rPr lang="es-MX" b="1" dirty="0"/>
              <a:t>Cliente</a:t>
            </a:r>
            <a:r>
              <a:rPr lang="es-MX" dirty="0"/>
              <a:t>: inicializa la petición a un Manejador Concreto de la cadena</a:t>
            </a:r>
            <a:r>
              <a:rPr lang="es-MX" dirty="0" smtClean="0"/>
              <a:t>.</a:t>
            </a:r>
            <a:endParaRPr lang="en-US" dirty="0"/>
          </a:p>
          <a:p>
            <a:pPr algn="just"/>
            <a:r>
              <a:rPr lang="en-US" b="1" dirty="0" err="1"/>
              <a:t>Consecuencias</a:t>
            </a:r>
            <a:endParaRPr lang="en-US" dirty="0"/>
          </a:p>
          <a:p>
            <a:pPr algn="just"/>
            <a:r>
              <a:rPr lang="es-MX" dirty="0"/>
              <a:t>Este patrón se aplica en ocasiones con el patrón</a:t>
            </a:r>
            <a:r>
              <a:rPr lang="en-US" dirty="0"/>
              <a:t> </a:t>
            </a:r>
            <a:r>
              <a:rPr lang="es-MX" dirty="0" smtClean="0"/>
              <a:t>Composición</a:t>
            </a:r>
            <a:r>
              <a:rPr lang="en-US" dirty="0" smtClean="0"/>
              <a:t>. </a:t>
            </a:r>
            <a:r>
              <a:rPr lang="en-US" dirty="0" err="1"/>
              <a:t>En</a:t>
            </a:r>
            <a:r>
              <a:rPr lang="en-US" dirty="0"/>
              <a:t> </a:t>
            </a:r>
            <a:r>
              <a:rPr lang="en-US" dirty="0" err="1"/>
              <a:t>él</a:t>
            </a:r>
            <a:r>
              <a:rPr lang="en-US" dirty="0"/>
              <a:t>, </a:t>
            </a:r>
            <a:r>
              <a:rPr lang="en-US" dirty="0" err="1"/>
              <a:t>los</a:t>
            </a:r>
            <a:r>
              <a:rPr lang="en-US" dirty="0"/>
              <a:t> padres de </a:t>
            </a:r>
            <a:r>
              <a:rPr lang="en-US" dirty="0" err="1"/>
              <a:t>los</a:t>
            </a:r>
            <a:r>
              <a:rPr lang="en-US" dirty="0"/>
              <a:t> </a:t>
            </a:r>
            <a:r>
              <a:rPr lang="en-US" dirty="0" err="1"/>
              <a:t>componentes</a:t>
            </a:r>
            <a:r>
              <a:rPr lang="en-US" dirty="0"/>
              <a:t> </a:t>
            </a:r>
            <a:r>
              <a:rPr lang="en-US" dirty="0" err="1"/>
              <a:t>pueden</a:t>
            </a:r>
            <a:r>
              <a:rPr lang="en-US" dirty="0"/>
              <a:t> </a:t>
            </a:r>
            <a:r>
              <a:rPr lang="en-US" dirty="0" err="1"/>
              <a:t>actuar</a:t>
            </a:r>
            <a:r>
              <a:rPr lang="en-US" dirty="0"/>
              <a:t> </a:t>
            </a:r>
            <a:r>
              <a:rPr lang="en-US" dirty="0" err="1"/>
              <a:t>como</a:t>
            </a:r>
            <a:r>
              <a:rPr lang="en-US" dirty="0"/>
              <a:t> </a:t>
            </a:r>
            <a:r>
              <a:rPr lang="en-US" dirty="0" err="1"/>
              <a:t>sucesores</a:t>
            </a:r>
            <a:r>
              <a:rPr lang="en-US" dirty="0"/>
              <a:t>.</a:t>
            </a:r>
            <a:endParaRPr lang="es-MX" dirty="0"/>
          </a:p>
          <a:p>
            <a:pPr lvl="0" algn="just"/>
            <a:endParaRPr lang="es-MX" dirty="0"/>
          </a:p>
        </p:txBody>
      </p:sp>
    </p:spTree>
    <p:extLst>
      <p:ext uri="{BB962C8B-B14F-4D97-AF65-F5344CB8AC3E}">
        <p14:creationId xmlns:p14="http://schemas.microsoft.com/office/powerpoint/2010/main" val="3860841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p:cNvSpPr>
            <a:spLocks noGrp="1"/>
          </p:cNvSpPr>
          <p:nvPr>
            <p:ph idx="1"/>
          </p:nvPr>
        </p:nvSpPr>
        <p:spPr>
          <a:xfrm>
            <a:off x="1413892" y="908720"/>
            <a:ext cx="9134391" cy="4114801"/>
          </a:xfrm>
        </p:spPr>
        <p:txBody>
          <a:bodyPr/>
          <a:lstStyle/>
          <a:p>
            <a:pPr marL="0" indent="0">
              <a:buNone/>
            </a:pPr>
            <a:r>
              <a:rPr lang="es-MX" dirty="0" smtClean="0"/>
              <a:t>Salida:</a:t>
            </a:r>
            <a:endParaRPr lang="es-MX" dirty="0"/>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15588" t="68376" r="39408" b="13829"/>
          <a:stretch>
            <a:fillRect/>
          </a:stretch>
        </p:blipFill>
        <p:spPr>
          <a:xfrm>
            <a:off x="2133972" y="1484784"/>
            <a:ext cx="7938313" cy="1763562"/>
          </a:xfrm>
          <a:prstGeom prst="rect">
            <a:avLst/>
          </a:prstGeom>
          <a:noFill/>
          <a:ln>
            <a:noFill/>
          </a:ln>
        </p:spPr>
      </p:pic>
      <p:sp>
        <p:nvSpPr>
          <p:cNvPr id="7" name="Marcador de texto 2"/>
          <p:cNvSpPr txBox="1">
            <a:spLocks/>
          </p:cNvSpPr>
          <p:nvPr/>
        </p:nvSpPr>
        <p:spPr>
          <a:xfrm>
            <a:off x="1535932" y="3501008"/>
            <a:ext cx="9134391" cy="2532113"/>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SzPct val="45000"/>
              <a:buNone/>
            </a:pPr>
            <a:r>
              <a:rPr lang="es-MX" dirty="0" smtClean="0"/>
              <a:t>Patrones relacionados:</a:t>
            </a:r>
          </a:p>
          <a:p>
            <a:pPr>
              <a:buSzPct val="45000"/>
              <a:buFont typeface="StarSymbol"/>
              <a:buChar char="●"/>
            </a:pPr>
            <a:r>
              <a:rPr lang="es-MX" dirty="0" err="1" smtClean="0"/>
              <a:t>Strategy</a:t>
            </a:r>
            <a:endParaRPr lang="es-MX" dirty="0" smtClean="0"/>
          </a:p>
          <a:p>
            <a:pPr>
              <a:buSzPct val="45000"/>
              <a:buFont typeface="StarSymbol"/>
              <a:buChar char="●"/>
            </a:pPr>
            <a:endParaRPr lang="es-MX" dirty="0"/>
          </a:p>
        </p:txBody>
      </p:sp>
    </p:spTree>
    <p:extLst>
      <p:ext uri="{BB962C8B-B14F-4D97-AF65-F5344CB8AC3E}">
        <p14:creationId xmlns:p14="http://schemas.microsoft.com/office/powerpoint/2010/main" val="2010415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Strategy</a:t>
            </a:r>
            <a:endParaRPr lang="en-US" dirty="0"/>
          </a:p>
        </p:txBody>
      </p:sp>
      <p:pic>
        <p:nvPicPr>
          <p:cNvPr id="3" name="Imagen 2"/>
          <p:cNvPicPr>
            <a:picLocks noChangeAspect="1"/>
          </p:cNvPicPr>
          <p:nvPr/>
        </p:nvPicPr>
        <p:blipFill rotWithShape="1">
          <a:blip r:embed="rId2"/>
          <a:srcRect l="6871" t="1938" r="22538" b="26901"/>
          <a:stretch/>
        </p:blipFill>
        <p:spPr>
          <a:xfrm>
            <a:off x="2061964" y="2204864"/>
            <a:ext cx="7200800" cy="37000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281784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Sinopsis</a:t>
            </a:r>
            <a:endParaRPr lang="es-ES" b="1" dirty="0"/>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dirty="0"/>
              <a:t>Definir una familia de algoritmos relacionados, encapsularlos y hacerlos intercambiables. </a:t>
            </a:r>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MX" dirty="0"/>
              <a:t>En la programación orientada a objetos muchas clases relacionadas difieren sólo en su comportamiento, se necesitan distintas variantes del mismo algoritmo y además una clase define muchos comportamientos.</a:t>
            </a:r>
          </a:p>
        </p:txBody>
      </p:sp>
    </p:spTree>
    <p:extLst>
      <p:ext uri="{BB962C8B-B14F-4D97-AF65-F5344CB8AC3E}">
        <p14:creationId xmlns:p14="http://schemas.microsoft.com/office/powerpoint/2010/main" val="184801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smtClean="0"/>
              <a:t>Causas</a:t>
            </a:r>
            <a:endParaRPr lang="es-ES" dirty="0"/>
          </a:p>
        </p:txBody>
      </p:sp>
      <p:sp>
        <p:nvSpPr>
          <p:cNvPr id="7" name="Marcador de posición de contenido 13"/>
          <p:cNvSpPr>
            <a:spLocks noGrp="1"/>
          </p:cNvSpPr>
          <p:nvPr>
            <p:ph idx="1"/>
          </p:nvPr>
        </p:nvSpPr>
        <p:spPr>
          <a:xfrm>
            <a:off x="1524796" y="1556792"/>
            <a:ext cx="9134391" cy="4303617"/>
          </a:xfrm>
        </p:spPr>
        <p:txBody>
          <a:bodyPr rtlCol="0"/>
          <a:lstStyle/>
          <a:p>
            <a:pPr lvl="0" algn="just"/>
            <a:r>
              <a:rPr lang="es-MX" dirty="0"/>
              <a:t>Cuando muchas clases relacionadas sólo se diferencian en su comportamiento.</a:t>
            </a:r>
          </a:p>
          <a:p>
            <a:pPr lvl="0" algn="just"/>
            <a:r>
              <a:rPr lang="es-MX" dirty="0"/>
              <a:t>Cuando se necesitan diferentes variantes de un algoritmo.</a:t>
            </a:r>
          </a:p>
          <a:p>
            <a:pPr lvl="0" algn="just"/>
            <a:r>
              <a:rPr lang="es-MX" dirty="0" smtClean="0"/>
              <a:t>Cuando </a:t>
            </a:r>
            <a:r>
              <a:rPr lang="es-MX" dirty="0"/>
              <a:t>una clase define muchos comportamientos, los cuales se manifiestan como definiciones condicionales múltiples de sus operaciones</a:t>
            </a:r>
            <a:r>
              <a:rPr lang="es-MX" dirty="0" smtClean="0"/>
              <a:t>.</a:t>
            </a:r>
            <a:endParaRPr lang="es-MX" dirty="0"/>
          </a:p>
        </p:txBody>
      </p:sp>
    </p:spTree>
    <p:extLst>
      <p:ext uri="{BB962C8B-B14F-4D97-AF65-F5344CB8AC3E}">
        <p14:creationId xmlns:p14="http://schemas.microsoft.com/office/powerpoint/2010/main" val="3980816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Solución</a:t>
            </a:r>
            <a:endParaRPr lang="es-ES" b="1" dirty="0"/>
          </a:p>
        </p:txBody>
      </p:sp>
      <p:sp>
        <p:nvSpPr>
          <p:cNvPr id="7" name="Marcador de posición de contenido 13"/>
          <p:cNvSpPr>
            <a:spLocks noGrp="1"/>
          </p:cNvSpPr>
          <p:nvPr>
            <p:ph idx="1"/>
          </p:nvPr>
        </p:nvSpPr>
        <p:spPr>
          <a:xfrm>
            <a:off x="1197868" y="1285623"/>
            <a:ext cx="10081120" cy="1631181"/>
          </a:xfrm>
        </p:spPr>
        <p:txBody>
          <a:bodyPr rtlCol="0">
            <a:normAutofit/>
          </a:bodyPr>
          <a:lstStyle/>
          <a:p>
            <a:pPr algn="just"/>
            <a:r>
              <a:rPr lang="es-MX" dirty="0"/>
              <a:t>El patrón </a:t>
            </a:r>
            <a:r>
              <a:rPr lang="es-MX" dirty="0" err="1"/>
              <a:t>Strategy</a:t>
            </a:r>
            <a:r>
              <a:rPr lang="es-MX" dirty="0"/>
              <a:t> encapsulará un algoritmo completo ignorando los detalles de su implementación, permitiendo intercambiarlo en tiempo de ejecución para permitir actuar a la clase cliente con un comportamiento distinto.</a:t>
            </a:r>
          </a:p>
        </p:txBody>
      </p:sp>
      <p:sp>
        <p:nvSpPr>
          <p:cNvPr id="9" name="Título 12"/>
          <p:cNvSpPr txBox="1">
            <a:spLocks/>
          </p:cNvSpPr>
          <p:nvPr/>
        </p:nvSpPr>
        <p:spPr>
          <a:xfrm>
            <a:off x="1513100" y="2698013"/>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smtClean="0"/>
              <a:t>Estructura</a:t>
            </a:r>
            <a:endParaRPr lang="es-ES" dirty="0"/>
          </a:p>
        </p:txBody>
      </p:sp>
      <p:pic>
        <p:nvPicPr>
          <p:cNvPr id="6" name="Imagen 5"/>
          <p:cNvPicPr/>
          <p:nvPr/>
        </p:nvPicPr>
        <p:blipFill>
          <a:blip r:embed="rId3"/>
          <a:stretch>
            <a:fillRect/>
          </a:stretch>
        </p:blipFill>
        <p:spPr>
          <a:xfrm>
            <a:off x="1440584" y="3454200"/>
            <a:ext cx="9289032" cy="2927128"/>
          </a:xfrm>
          <a:prstGeom prst="rect">
            <a:avLst/>
          </a:prstGeom>
        </p:spPr>
      </p:pic>
    </p:spTree>
    <p:extLst>
      <p:ext uri="{BB962C8B-B14F-4D97-AF65-F5344CB8AC3E}">
        <p14:creationId xmlns:p14="http://schemas.microsoft.com/office/powerpoint/2010/main" val="2414483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477250" y="552754"/>
            <a:ext cx="10225136" cy="743744"/>
          </a:xfrm>
        </p:spPr>
        <p:txBody>
          <a:bodyPr rtlCol="0"/>
          <a:lstStyle/>
          <a:p>
            <a:pPr algn="ctr"/>
            <a:r>
              <a:rPr lang="es-ES" b="1" dirty="0" smtClean="0"/>
              <a:t>Consecuencias</a:t>
            </a:r>
            <a:endParaRPr lang="es-ES" dirty="0"/>
          </a:p>
        </p:txBody>
      </p:sp>
      <p:sp>
        <p:nvSpPr>
          <p:cNvPr id="7" name="Marcador de posición de contenido 13"/>
          <p:cNvSpPr>
            <a:spLocks noGrp="1"/>
          </p:cNvSpPr>
          <p:nvPr>
            <p:ph idx="1"/>
          </p:nvPr>
        </p:nvSpPr>
        <p:spPr>
          <a:xfrm>
            <a:off x="1477250" y="1267966"/>
            <a:ext cx="9081658" cy="5400600"/>
          </a:xfrm>
        </p:spPr>
        <p:txBody>
          <a:bodyPr rtlCol="0">
            <a:normAutofit/>
          </a:bodyPr>
          <a:lstStyle/>
          <a:p>
            <a:pPr marL="0" indent="0" algn="just">
              <a:buNone/>
            </a:pPr>
            <a:r>
              <a:rPr lang="es-MX" dirty="0"/>
              <a:t>POSITIVAS:</a:t>
            </a:r>
          </a:p>
          <a:p>
            <a:pPr lvl="0" algn="just"/>
            <a:r>
              <a:rPr lang="es-MX" dirty="0" smtClean="0"/>
              <a:t>Se enfatizan </a:t>
            </a:r>
            <a:r>
              <a:rPr lang="es-MX" dirty="0"/>
              <a:t>la </a:t>
            </a:r>
            <a:r>
              <a:rPr lang="es-MX" dirty="0" smtClean="0"/>
              <a:t>reutilización. La </a:t>
            </a:r>
            <a:r>
              <a:rPr lang="es-MX" dirty="0"/>
              <a:t>herencia puede ayudar a sacar factor común a la funcionalidad de los algoritmos.</a:t>
            </a:r>
          </a:p>
          <a:p>
            <a:pPr lvl="0" algn="just"/>
            <a:r>
              <a:rPr lang="es-MX" dirty="0" smtClean="0"/>
              <a:t>Se </a:t>
            </a:r>
            <a:r>
              <a:rPr lang="es-MX" dirty="0"/>
              <a:t>eliminan las costosas definiciones de comportamiento </a:t>
            </a:r>
            <a:r>
              <a:rPr lang="es-MX" dirty="0" err="1"/>
              <a:t>multicondicionales</a:t>
            </a:r>
            <a:r>
              <a:rPr lang="es-MX" dirty="0"/>
              <a:t>.</a:t>
            </a:r>
          </a:p>
          <a:p>
            <a:pPr marL="0" indent="0" algn="just">
              <a:buNone/>
            </a:pPr>
            <a:r>
              <a:rPr lang="es-MX" dirty="0" smtClean="0"/>
              <a:t>NEGATIVAS</a:t>
            </a:r>
            <a:r>
              <a:rPr lang="es-MX" dirty="0"/>
              <a:t>:</a:t>
            </a:r>
          </a:p>
          <a:p>
            <a:pPr lvl="0" algn="just"/>
            <a:r>
              <a:rPr lang="es-MX" dirty="0"/>
              <a:t>Los clientes deben tener un cierto conocimiento de cada estrategia, para así poder elegir en cada situación cual es la más apropiada.</a:t>
            </a:r>
          </a:p>
          <a:p>
            <a:pPr lvl="0" algn="just"/>
            <a:r>
              <a:rPr lang="es-MX" dirty="0"/>
              <a:t>Dado que todas las estrategias comportan una interfaz común, si las diferencias entre ellas es grande, es probable que mucha de la información que se les pasa no sea de utilidad más que a las más complejas</a:t>
            </a:r>
            <a:r>
              <a:rPr lang="es-MX" dirty="0" smtClean="0"/>
              <a:t>.</a:t>
            </a:r>
            <a:endParaRPr lang="es-MX" dirty="0"/>
          </a:p>
        </p:txBody>
      </p:sp>
    </p:spTree>
    <p:extLst>
      <p:ext uri="{BB962C8B-B14F-4D97-AF65-F5344CB8AC3E}">
        <p14:creationId xmlns:p14="http://schemas.microsoft.com/office/powerpoint/2010/main" val="3309214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26682" y="90429"/>
            <a:ext cx="9144001" cy="743744"/>
          </a:xfrm>
        </p:spPr>
        <p:txBody>
          <a:bodyPr rtlCol="0"/>
          <a:lstStyle/>
          <a:p>
            <a:pPr algn="ctr" rtl="0"/>
            <a:r>
              <a:rPr lang="es-ES" b="1" dirty="0" smtClean="0"/>
              <a:t>Implementación</a:t>
            </a:r>
            <a:endParaRPr lang="es-ES" b="1" dirty="0"/>
          </a:p>
        </p:txBody>
      </p:sp>
      <p:sp>
        <p:nvSpPr>
          <p:cNvPr id="7" name="Marcador de posición de contenido 13"/>
          <p:cNvSpPr>
            <a:spLocks noGrp="1"/>
          </p:cNvSpPr>
          <p:nvPr>
            <p:ph idx="1"/>
          </p:nvPr>
        </p:nvSpPr>
        <p:spPr>
          <a:xfrm>
            <a:off x="1468261" y="785127"/>
            <a:ext cx="9134391" cy="1800200"/>
          </a:xfrm>
        </p:spPr>
        <p:txBody>
          <a:bodyPr rtlCol="0"/>
          <a:lstStyle/>
          <a:p>
            <a:pPr algn="just"/>
            <a:r>
              <a:rPr lang="es-MX" b="1" dirty="0"/>
              <a:t>Ejemplo del código</a:t>
            </a:r>
            <a:r>
              <a:rPr lang="es-MX" dirty="0"/>
              <a:t>: </a:t>
            </a:r>
            <a:r>
              <a:rPr lang="es-MX" dirty="0" err="1"/>
              <a:t>ejemploStrategy.cs</a:t>
            </a:r>
            <a:endParaRPr lang="es-MX" dirty="0" smtClean="0"/>
          </a:p>
          <a:p>
            <a:pPr algn="just"/>
            <a:r>
              <a:rPr lang="es-MX" b="1" dirty="0" smtClean="0"/>
              <a:t>Salida</a:t>
            </a:r>
            <a:r>
              <a:rPr lang="es-MX" dirty="0"/>
              <a:t>:</a:t>
            </a:r>
          </a:p>
        </p:txBody>
      </p:sp>
      <p:sp>
        <p:nvSpPr>
          <p:cNvPr id="9" name="Título 12"/>
          <p:cNvSpPr txBox="1">
            <a:spLocks/>
          </p:cNvSpPr>
          <p:nvPr/>
        </p:nvSpPr>
        <p:spPr>
          <a:xfrm>
            <a:off x="1495462" y="5091880"/>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smtClean="0"/>
              <a:t>Patrones relacionados</a:t>
            </a:r>
            <a:endParaRPr lang="es-ES" dirty="0"/>
          </a:p>
        </p:txBody>
      </p:sp>
      <p:sp>
        <p:nvSpPr>
          <p:cNvPr id="10" name="Marcador de posición de contenido 13"/>
          <p:cNvSpPr txBox="1">
            <a:spLocks/>
          </p:cNvSpPr>
          <p:nvPr/>
        </p:nvSpPr>
        <p:spPr>
          <a:xfrm>
            <a:off x="2349996" y="5751711"/>
            <a:ext cx="9134391" cy="609571"/>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MX" dirty="0" err="1" smtClean="0"/>
              <a:t>State</a:t>
            </a:r>
            <a:endParaRPr lang="es-MX" dirty="0"/>
          </a:p>
        </p:txBody>
      </p:sp>
      <p:pic>
        <p:nvPicPr>
          <p:cNvPr id="6" name="Imagen 5"/>
          <p:cNvPicPr/>
          <p:nvPr/>
        </p:nvPicPr>
        <p:blipFill rotWithShape="1">
          <a:blip r:embed="rId3"/>
          <a:srcRect r="71812"/>
          <a:stretch/>
        </p:blipFill>
        <p:spPr>
          <a:xfrm>
            <a:off x="2854052" y="1196752"/>
            <a:ext cx="1380443" cy="3964187"/>
          </a:xfrm>
          <a:prstGeom prst="rect">
            <a:avLst/>
          </a:prstGeom>
        </p:spPr>
      </p:pic>
    </p:spTree>
    <p:extLst>
      <p:ext uri="{BB962C8B-B14F-4D97-AF65-F5344CB8AC3E}">
        <p14:creationId xmlns:p14="http://schemas.microsoft.com/office/powerpoint/2010/main" val="379133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Template</a:t>
            </a:r>
            <a:r>
              <a:rPr lang="es-ES" dirty="0"/>
              <a:t> </a:t>
            </a:r>
            <a:r>
              <a:rPr lang="es-ES" dirty="0" err="1"/>
              <a:t>method</a:t>
            </a:r>
            <a:endParaRPr lang="en-US" dirty="0"/>
          </a:p>
        </p:txBody>
      </p:sp>
      <p:pic>
        <p:nvPicPr>
          <p:cNvPr id="3" name="Imagen 2"/>
          <p:cNvPicPr>
            <a:picLocks noChangeAspect="1"/>
          </p:cNvPicPr>
          <p:nvPr/>
        </p:nvPicPr>
        <p:blipFill rotWithShape="1">
          <a:blip r:embed="rId2"/>
          <a:srcRect l="15172" t="3302" r="23656" b="12516"/>
          <a:stretch/>
        </p:blipFill>
        <p:spPr>
          <a:xfrm>
            <a:off x="3646140" y="2204864"/>
            <a:ext cx="4731246" cy="36724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221001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485900" y="620688"/>
            <a:ext cx="9134391" cy="4114801"/>
          </a:xfrm>
        </p:spPr>
        <p:txBody>
          <a:bodyPr/>
          <a:lstStyle/>
          <a:p>
            <a:pPr marL="0" lvl="0" indent="0">
              <a:buSzPct val="45000"/>
              <a:buNone/>
            </a:pPr>
            <a:r>
              <a:rPr lang="es-MX" dirty="0"/>
              <a:t>Sinopsis:</a:t>
            </a:r>
          </a:p>
          <a:p>
            <a:pPr lvl="0" algn="just"/>
            <a:r>
              <a:rPr lang="es-MX" dirty="0"/>
              <a:t>“Permitir que ciertos pasos de un algoritmo definidos en un método de una clase sean redefinidos en sus clases derivadas sin necesidad de sobrecargar la operación entera”.</a:t>
            </a:r>
          </a:p>
        </p:txBody>
      </p:sp>
      <p:sp>
        <p:nvSpPr>
          <p:cNvPr id="5" name="Marcador de texto 2"/>
          <p:cNvSpPr txBox="1">
            <a:spLocks/>
          </p:cNvSpPr>
          <p:nvPr/>
        </p:nvSpPr>
        <p:spPr>
          <a:xfrm>
            <a:off x="1509489" y="2924944"/>
            <a:ext cx="9134391" cy="3036169"/>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SzPct val="45000"/>
              <a:buNone/>
            </a:pPr>
            <a:r>
              <a:rPr lang="es-MX" dirty="0" smtClean="0"/>
              <a:t>Contexto:</a:t>
            </a:r>
          </a:p>
          <a:p>
            <a:pPr algn="just"/>
            <a:r>
              <a:rPr lang="es-MX" dirty="0" smtClean="0"/>
              <a:t>El patrón </a:t>
            </a:r>
            <a:r>
              <a:rPr lang="es-MX" dirty="0" err="1" smtClean="0"/>
              <a:t>Template</a:t>
            </a:r>
            <a:r>
              <a:rPr lang="es-MX" dirty="0" smtClean="0"/>
              <a:t> </a:t>
            </a:r>
            <a:r>
              <a:rPr lang="es-MX" dirty="0" err="1" smtClean="0"/>
              <a:t>Method</a:t>
            </a:r>
            <a:r>
              <a:rPr lang="es-MX" dirty="0" smtClean="0"/>
              <a:t> o Método Modelo establece una forma de encapsular algoritmos. Este patrón se basa en un principio muy sencillo: si un algoritmo puede aplicarse a varios supuestos en los que únicamente cambie un pequeño número de operaciones, la idea será utilizar una clase para modelarlo a través de sus operaciones.</a:t>
            </a:r>
            <a:endParaRPr lang="es-MX" dirty="0"/>
          </a:p>
        </p:txBody>
      </p:sp>
    </p:spTree>
    <p:extLst>
      <p:ext uri="{BB962C8B-B14F-4D97-AF65-F5344CB8AC3E}">
        <p14:creationId xmlns:p14="http://schemas.microsoft.com/office/powerpoint/2010/main" val="3512055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marL="0" lvl="0" indent="0">
              <a:buSzPct val="45000"/>
              <a:buNone/>
            </a:pPr>
            <a:r>
              <a:rPr lang="es-MX" dirty="0"/>
              <a:t>Causas:</a:t>
            </a:r>
          </a:p>
          <a:p>
            <a:pPr lvl="0" algn="just"/>
            <a:r>
              <a:rPr lang="es-MX" dirty="0"/>
              <a:t>Cuando se pretende implementar una sola vez las partes invariantes de un algoritmo, permitiendo a las subclases implementar el comportamiento que puede variar.</a:t>
            </a:r>
          </a:p>
        </p:txBody>
      </p:sp>
    </p:spTree>
    <p:extLst>
      <p:ext uri="{BB962C8B-B14F-4D97-AF65-F5344CB8AC3E}">
        <p14:creationId xmlns:p14="http://schemas.microsoft.com/office/powerpoint/2010/main" val="1644345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smtClean="0"/>
              <a:t>Implementación</a:t>
            </a:r>
            <a:endParaRPr lang="es-ES" b="1" dirty="0"/>
          </a:p>
        </p:txBody>
      </p:sp>
      <p:sp>
        <p:nvSpPr>
          <p:cNvPr id="7" name="Marcador de posición de contenido 13"/>
          <p:cNvSpPr>
            <a:spLocks noGrp="1"/>
          </p:cNvSpPr>
          <p:nvPr>
            <p:ph idx="1"/>
          </p:nvPr>
        </p:nvSpPr>
        <p:spPr>
          <a:xfrm>
            <a:off x="1485900" y="1365772"/>
            <a:ext cx="9134391" cy="1800200"/>
          </a:xfrm>
        </p:spPr>
        <p:txBody>
          <a:bodyPr rtlCol="0"/>
          <a:lstStyle/>
          <a:p>
            <a:pPr algn="just"/>
            <a:r>
              <a:rPr lang="es-MX" dirty="0" smtClean="0"/>
              <a:t>El ejemplo de la implementación se </a:t>
            </a:r>
            <a:r>
              <a:rPr lang="es-MX" dirty="0" err="1" smtClean="0"/>
              <a:t>hara</a:t>
            </a:r>
            <a:r>
              <a:rPr lang="es-MX" dirty="0" smtClean="0"/>
              <a:t> en el IDE o en un editor de código.</a:t>
            </a:r>
            <a:endParaRPr lang="es-MX"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smtClean="0"/>
              <a:t>Patrones relacionados</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MX" dirty="0"/>
              <a:t>Este patrón se aplica en ocasiones con el </a:t>
            </a:r>
            <a:r>
              <a:rPr lang="es-MX" dirty="0" smtClean="0"/>
              <a:t>patrón</a:t>
            </a:r>
            <a:r>
              <a:rPr lang="en-US" dirty="0" smtClean="0"/>
              <a:t> </a:t>
            </a:r>
            <a:r>
              <a:rPr lang="en-US" dirty="0" err="1" smtClean="0"/>
              <a:t>Composición</a:t>
            </a:r>
            <a:r>
              <a:rPr lang="en-US" dirty="0" smtClean="0"/>
              <a:t>. </a:t>
            </a:r>
            <a:r>
              <a:rPr lang="en-US" dirty="0" err="1"/>
              <a:t>En</a:t>
            </a:r>
            <a:r>
              <a:rPr lang="en-US" dirty="0"/>
              <a:t> </a:t>
            </a:r>
            <a:r>
              <a:rPr lang="en-US" dirty="0" err="1"/>
              <a:t>él</a:t>
            </a:r>
            <a:r>
              <a:rPr lang="en-US" dirty="0"/>
              <a:t>, </a:t>
            </a:r>
            <a:r>
              <a:rPr lang="en-US" dirty="0" err="1"/>
              <a:t>los</a:t>
            </a:r>
            <a:r>
              <a:rPr lang="en-US" dirty="0"/>
              <a:t> padres de </a:t>
            </a:r>
            <a:r>
              <a:rPr lang="en-US" dirty="0" err="1"/>
              <a:t>los</a:t>
            </a:r>
            <a:r>
              <a:rPr lang="en-US" dirty="0"/>
              <a:t> </a:t>
            </a:r>
            <a:r>
              <a:rPr lang="es-MX" dirty="0" smtClean="0"/>
              <a:t>componentes</a:t>
            </a:r>
            <a:r>
              <a:rPr lang="en-US" dirty="0" smtClean="0"/>
              <a:t> </a:t>
            </a:r>
            <a:r>
              <a:rPr lang="en-US" dirty="0" err="1"/>
              <a:t>pueden</a:t>
            </a:r>
            <a:r>
              <a:rPr lang="en-US" dirty="0"/>
              <a:t> </a:t>
            </a:r>
            <a:r>
              <a:rPr lang="es-MX" dirty="0" smtClean="0"/>
              <a:t>actuar</a:t>
            </a:r>
            <a:r>
              <a:rPr lang="en-US" dirty="0" smtClean="0"/>
              <a:t> </a:t>
            </a:r>
            <a:r>
              <a:rPr lang="en-US" dirty="0" err="1"/>
              <a:t>como</a:t>
            </a:r>
            <a:r>
              <a:rPr lang="en-US" dirty="0"/>
              <a:t> </a:t>
            </a:r>
            <a:r>
              <a:rPr lang="en-US" dirty="0" err="1"/>
              <a:t>sucesores</a:t>
            </a:r>
            <a:endParaRPr lang="es-MX" dirty="0"/>
          </a:p>
        </p:txBody>
      </p:sp>
    </p:spTree>
    <p:extLst>
      <p:ext uri="{BB962C8B-B14F-4D97-AF65-F5344CB8AC3E}">
        <p14:creationId xmlns:p14="http://schemas.microsoft.com/office/powerpoint/2010/main" val="4280726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557908" y="620688"/>
            <a:ext cx="9134391" cy="4114801"/>
          </a:xfrm>
        </p:spPr>
        <p:txBody>
          <a:bodyPr/>
          <a:lstStyle/>
          <a:p>
            <a:pPr marL="0" lvl="0" indent="0">
              <a:buSzPct val="45000"/>
              <a:buNone/>
            </a:pPr>
            <a:r>
              <a:rPr lang="es-MX" dirty="0"/>
              <a:t>Solución:</a:t>
            </a:r>
          </a:p>
          <a:p>
            <a:pPr lvl="0" algn="just"/>
            <a:r>
              <a:rPr lang="es-MX" dirty="0"/>
              <a:t>Definir el esqueleto de un algoritmo para una operación, dejando para sus subclases la capacidad de redefinir el funcionamiento de los pasos de este algoritmo, siempre y cuando la estructura del mismo permanezca intacta.</a:t>
            </a:r>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34160" t="22643" r="26551" b="43046"/>
          <a:stretch>
            <a:fillRect/>
          </a:stretch>
        </p:blipFill>
        <p:spPr>
          <a:xfrm>
            <a:off x="2277988" y="2780928"/>
            <a:ext cx="7051960" cy="3461479"/>
          </a:xfrm>
          <a:prstGeom prst="rect">
            <a:avLst/>
          </a:prstGeom>
          <a:noFill/>
          <a:ln>
            <a:noFill/>
          </a:ln>
        </p:spPr>
      </p:pic>
    </p:spTree>
    <p:extLst>
      <p:ext uri="{BB962C8B-B14F-4D97-AF65-F5344CB8AC3E}">
        <p14:creationId xmlns:p14="http://schemas.microsoft.com/office/powerpoint/2010/main" val="222051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p:txBody>
          <a:bodyPr/>
          <a:lstStyle/>
          <a:p>
            <a:pPr marL="0" lvl="0" indent="0">
              <a:buSzPct val="45000"/>
              <a:buNone/>
            </a:pPr>
            <a:r>
              <a:rPr lang="es-MX" dirty="0"/>
              <a:t>Consecuencias</a:t>
            </a:r>
            <a:r>
              <a:rPr lang="es-MX" dirty="0" smtClean="0"/>
              <a:t>:</a:t>
            </a:r>
            <a:endParaRPr lang="es-MX" dirty="0"/>
          </a:p>
          <a:p>
            <a:pPr lvl="0"/>
            <a:r>
              <a:rPr lang="es-MX" dirty="0"/>
              <a:t>Los “</a:t>
            </a:r>
            <a:r>
              <a:rPr lang="es-MX" dirty="0" err="1"/>
              <a:t>MetodosPlantilla</a:t>
            </a:r>
            <a:r>
              <a:rPr lang="es-MX" dirty="0"/>
              <a:t>” son una técnica fundamental para reutilizar código</a:t>
            </a:r>
          </a:p>
        </p:txBody>
      </p:sp>
    </p:spTree>
    <p:extLst>
      <p:ext uri="{BB962C8B-B14F-4D97-AF65-F5344CB8AC3E}">
        <p14:creationId xmlns:p14="http://schemas.microsoft.com/office/powerpoint/2010/main" val="323346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txBox="1">
            <a:spLocks noGrp="1"/>
          </p:cNvSpPr>
          <p:nvPr>
            <p:ph idx="1"/>
          </p:nvPr>
        </p:nvSpPr>
        <p:spPr>
          <a:xfrm>
            <a:off x="1390846" y="329292"/>
            <a:ext cx="9134391" cy="4114801"/>
          </a:xfrm>
        </p:spPr>
        <p:txBody>
          <a:bodyPr/>
          <a:lstStyle/>
          <a:p>
            <a:pPr marL="0" lvl="0" indent="0">
              <a:buSzPct val="45000"/>
              <a:buNone/>
            </a:pPr>
            <a:r>
              <a:rPr lang="es-MX" dirty="0"/>
              <a:t>Implementación:</a:t>
            </a:r>
          </a:p>
          <a:p>
            <a:pPr lvl="0" algn="just"/>
            <a:r>
              <a:rPr lang="es-MX" dirty="0"/>
              <a:t>Como ejemplo, imaginemos una empresa que posee socios, clientes, empleados, etc. Cuando se les solicite que se identifiquen, cada uno lo realizará de distinta manera: quizás un empleado tiene un legajo, pero un cliente tiene un numero de cliente, etc.</a:t>
            </a:r>
          </a:p>
        </p:txBody>
      </p:sp>
      <p:pic>
        <p:nvPicPr>
          <p:cNvPr id="5" name="Imagen 4">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l="43442" t="18834" r="25123" b="30340"/>
          <a:stretch>
            <a:fillRect/>
          </a:stretch>
        </p:blipFill>
        <p:spPr>
          <a:xfrm>
            <a:off x="3574130" y="2276872"/>
            <a:ext cx="4767821" cy="4334442"/>
          </a:xfrm>
          <a:prstGeom prst="rect">
            <a:avLst/>
          </a:prstGeom>
          <a:noFill/>
          <a:ln>
            <a:noFill/>
          </a:ln>
        </p:spPr>
      </p:pic>
    </p:spTree>
    <p:extLst>
      <p:ext uri="{BB962C8B-B14F-4D97-AF65-F5344CB8AC3E}">
        <p14:creationId xmlns:p14="http://schemas.microsoft.com/office/powerpoint/2010/main" val="420409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762957" y="718489"/>
            <a:ext cx="6009172" cy="4785130"/>
          </a:xfrm>
          <a:prstGeom prst="rect">
            <a:avLst/>
          </a:prstGeom>
          <a:noFill/>
          <a:ln>
            <a:noFill/>
          </a:ln>
        </p:spPr>
      </p:pic>
    </p:spTree>
    <p:extLst>
      <p:ext uri="{BB962C8B-B14F-4D97-AF65-F5344CB8AC3E}">
        <p14:creationId xmlns:p14="http://schemas.microsoft.com/office/powerpoint/2010/main" val="3403412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893592" y="220446"/>
            <a:ext cx="6459860" cy="6180629"/>
          </a:xfrm>
          <a:prstGeom prst="rect">
            <a:avLst/>
          </a:prstGeom>
          <a:noFill/>
          <a:ln>
            <a:noFill/>
          </a:ln>
        </p:spPr>
      </p:pic>
    </p:spTree>
    <p:extLst>
      <p:ext uri="{BB962C8B-B14F-4D97-AF65-F5344CB8AC3E}">
        <p14:creationId xmlns:p14="http://schemas.microsoft.com/office/powerpoint/2010/main" val="2688312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2893591" y="377533"/>
            <a:ext cx="6727661" cy="5696957"/>
          </a:xfrm>
          <a:prstGeom prst="rect">
            <a:avLst/>
          </a:prstGeom>
          <a:noFill/>
          <a:ln>
            <a:noFill/>
          </a:ln>
        </p:spPr>
      </p:pic>
    </p:spTree>
    <p:extLst>
      <p:ext uri="{BB962C8B-B14F-4D97-AF65-F5344CB8AC3E}">
        <p14:creationId xmlns:p14="http://schemas.microsoft.com/office/powerpoint/2010/main" val="4175109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350810" y="364144"/>
            <a:ext cx="6270441" cy="5579712"/>
          </a:xfrm>
          <a:prstGeom prst="rect">
            <a:avLst/>
          </a:prstGeom>
          <a:noFill/>
          <a:ln>
            <a:noFill/>
          </a:ln>
        </p:spPr>
      </p:pic>
    </p:spTree>
    <p:extLst>
      <p:ext uri="{BB962C8B-B14F-4D97-AF65-F5344CB8AC3E}">
        <p14:creationId xmlns:p14="http://schemas.microsoft.com/office/powerpoint/2010/main" val="195626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endParaRPr lang="es-MX"/>
          </a:p>
        </p:txBody>
      </p:sp>
      <p:sp>
        <p:nvSpPr>
          <p:cNvPr id="3" name="Marcador de texto 2"/>
          <p:cNvSpPr txBox="1">
            <a:spLocks noGrp="1"/>
          </p:cNvSpPr>
          <p:nvPr>
            <p:ph idx="1"/>
          </p:nvPr>
        </p:nvSpPr>
        <p:spPr/>
        <p:txBody>
          <a:bodyPr/>
          <a:lstStyle/>
          <a:p>
            <a:pPr marL="0" lvl="0" indent="0">
              <a:buNone/>
            </a:pPr>
            <a:r>
              <a:rPr lang="es-MX" dirty="0"/>
              <a:t>Patrones relacionados:</a:t>
            </a:r>
          </a:p>
          <a:p>
            <a:pPr lvl="0"/>
            <a:r>
              <a:rPr lang="es-MX" dirty="0" err="1"/>
              <a:t>Strategy</a:t>
            </a:r>
            <a:endParaRPr lang="es-MX" dirty="0"/>
          </a:p>
          <a:p>
            <a:pPr lvl="0"/>
            <a:r>
              <a:rPr lang="es-MX" dirty="0"/>
              <a:t>Factory </a:t>
            </a:r>
            <a:r>
              <a:rPr lang="es-MX" dirty="0" err="1"/>
              <a:t>method</a:t>
            </a:r>
            <a:endParaRPr lang="es-MX" dirty="0"/>
          </a:p>
        </p:txBody>
      </p:sp>
    </p:spTree>
    <p:extLst>
      <p:ext uri="{BB962C8B-B14F-4D97-AF65-F5344CB8AC3E}">
        <p14:creationId xmlns:p14="http://schemas.microsoft.com/office/powerpoint/2010/main" val="11826077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Visitor</a:t>
            </a:r>
            <a:endParaRPr lang="en-US" dirty="0"/>
          </a:p>
        </p:txBody>
      </p:sp>
      <p:pic>
        <p:nvPicPr>
          <p:cNvPr id="4" name="Imagen 3"/>
          <p:cNvPicPr>
            <a:picLocks noChangeAspect="1"/>
          </p:cNvPicPr>
          <p:nvPr/>
        </p:nvPicPr>
        <p:blipFill rotWithShape="1">
          <a:blip r:embed="rId2"/>
          <a:srcRect l="10893" r="19935" b="6274"/>
          <a:stretch/>
        </p:blipFill>
        <p:spPr>
          <a:xfrm>
            <a:off x="2854052" y="1556792"/>
            <a:ext cx="5832648" cy="48681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703619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Sinopsis</a:t>
            </a:r>
          </a:p>
        </p:txBody>
      </p:sp>
      <p:sp>
        <p:nvSpPr>
          <p:cNvPr id="7" name="Marcador de posición de contenido 13"/>
          <p:cNvSpPr>
            <a:spLocks noGrp="1"/>
          </p:cNvSpPr>
          <p:nvPr>
            <p:ph idx="1"/>
          </p:nvPr>
        </p:nvSpPr>
        <p:spPr>
          <a:xfrm>
            <a:off x="1485900" y="1365772"/>
            <a:ext cx="9134391" cy="1127124"/>
          </a:xfrm>
        </p:spPr>
        <p:txBody>
          <a:bodyPr rtlCol="0"/>
          <a:lstStyle/>
          <a:p>
            <a:pPr algn="just"/>
            <a:r>
              <a:rPr lang="es-ES" sz="3200" dirty="0"/>
              <a:t>El patrón </a:t>
            </a:r>
            <a:r>
              <a:rPr lang="es-ES" sz="3200" dirty="0" err="1"/>
              <a:t>Visitor</a:t>
            </a:r>
            <a:r>
              <a:rPr lang="es-ES" sz="3200" dirty="0"/>
              <a:t> es una forma de separar el algoritmo de la estructura de un objeto. </a:t>
            </a:r>
            <a:endParaRPr lang="en-US" sz="3200" dirty="0"/>
          </a:p>
          <a:p>
            <a:pPr algn="just"/>
            <a:endParaRPr lang="es-MX" dirty="0"/>
          </a:p>
        </p:txBody>
      </p:sp>
      <p:sp>
        <p:nvSpPr>
          <p:cNvPr id="9" name="Título 12"/>
          <p:cNvSpPr txBox="1">
            <a:spLocks/>
          </p:cNvSpPr>
          <p:nvPr/>
        </p:nvSpPr>
        <p:spPr>
          <a:xfrm>
            <a:off x="1513820" y="2573045"/>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Contexto</a:t>
            </a:r>
            <a:endParaRPr lang="es-ES" dirty="0"/>
          </a:p>
        </p:txBody>
      </p:sp>
      <p:sp>
        <p:nvSpPr>
          <p:cNvPr id="10" name="Marcador de posición de contenido 13"/>
          <p:cNvSpPr txBox="1">
            <a:spLocks/>
          </p:cNvSpPr>
          <p:nvPr/>
        </p:nvSpPr>
        <p:spPr>
          <a:xfrm>
            <a:off x="1485900" y="3396938"/>
            <a:ext cx="9134391" cy="298439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algn="just"/>
            <a:r>
              <a:rPr lang="es-ES" sz="3200" dirty="0"/>
              <a:t>Permite representar una operación que está pensada para ser aplicada sobre los elementos de una estructura de objetos, permitiendo así definir y añadir un nuevo comportamiento sin necesidad de cambiar las clases de los elementos de la estructura de objetos.</a:t>
            </a:r>
            <a:endParaRPr lang="es-MX" sz="3200" dirty="0"/>
          </a:p>
        </p:txBody>
      </p:sp>
    </p:spTree>
    <p:extLst>
      <p:ext uri="{BB962C8B-B14F-4D97-AF65-F5344CB8AC3E}">
        <p14:creationId xmlns:p14="http://schemas.microsoft.com/office/powerpoint/2010/main" val="1627061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err="1"/>
              <a:t>Command</a:t>
            </a:r>
            <a:endParaRPr lang="en-US" dirty="0"/>
          </a:p>
        </p:txBody>
      </p:sp>
      <p:pic>
        <p:nvPicPr>
          <p:cNvPr id="13318" name="Picture 6" descr="http://combiboilersleeds.com/images/command/command-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164" y="1994829"/>
            <a:ext cx="4163616" cy="41636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7416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Causas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fontScale="92500"/>
          </a:bodyPr>
          <a:lstStyle/>
          <a:p>
            <a:pPr lvl="0" algn="just"/>
            <a:r>
              <a:rPr lang="es-ES" sz="3200" dirty="0"/>
              <a:t>Cuando una “Estructura de Objetos” contiene muchas clases con diferentes interfaces y se quieren añadir operaciones a dichos objetos en función de la interfaz.</a:t>
            </a:r>
          </a:p>
          <a:p>
            <a:pPr lvl="0" algn="just"/>
            <a:r>
              <a:rPr lang="es-ES" sz="3200" dirty="0"/>
              <a:t>Cuando se quieren añadir a los objetos de una estructura operaciones muy diferentes y sin relación alguna entre ellas, sin necesidad de hacerlo a nivel individual.</a:t>
            </a:r>
          </a:p>
          <a:p>
            <a:pPr lvl="0" algn="just"/>
            <a:r>
              <a:rPr lang="es-ES" sz="3200" dirty="0"/>
              <a:t>Cuando las clases que definen la “Estructura de Objetos” casi nunca cambian, pero frecuentemente queremos añadir nuevas operaciones a ciertos objetos de la estructura.</a:t>
            </a:r>
          </a:p>
          <a:p>
            <a:pPr lvl="0" algn="just"/>
            <a:endParaRPr lang="es-MX" dirty="0"/>
          </a:p>
        </p:txBody>
      </p:sp>
    </p:spTree>
    <p:extLst>
      <p:ext uri="{BB962C8B-B14F-4D97-AF65-F5344CB8AC3E}">
        <p14:creationId xmlns:p14="http://schemas.microsoft.com/office/powerpoint/2010/main" val="74603012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Solución</a:t>
            </a:r>
          </a:p>
        </p:txBody>
      </p:sp>
      <p:sp>
        <p:nvSpPr>
          <p:cNvPr id="7" name="Marcador de posición de contenido 13"/>
          <p:cNvSpPr>
            <a:spLocks noGrp="1"/>
          </p:cNvSpPr>
          <p:nvPr>
            <p:ph idx="1"/>
          </p:nvPr>
        </p:nvSpPr>
        <p:spPr>
          <a:xfrm>
            <a:off x="1485900" y="1365771"/>
            <a:ext cx="9134391" cy="5231581"/>
          </a:xfrm>
        </p:spPr>
        <p:txBody>
          <a:bodyPr rtlCol="0">
            <a:normAutofit/>
          </a:bodyPr>
          <a:lstStyle/>
          <a:p>
            <a:pPr algn="just"/>
            <a:r>
              <a:rPr lang="es-ES" sz="2800" dirty="0"/>
              <a:t>La idea básica es que se tiene un conjunto de clases elemento que conforman la estructura de un objeto. Cada una de estas clases elemento tiene un método aceptar (</a:t>
            </a:r>
            <a:r>
              <a:rPr lang="es-ES" sz="2800" dirty="0" err="1"/>
              <a:t>accept</a:t>
            </a:r>
            <a:r>
              <a:rPr lang="es-ES" sz="2800" dirty="0"/>
              <a:t>()) que recibe al objeto visitante (</a:t>
            </a:r>
            <a:r>
              <a:rPr lang="es-ES" sz="2800" dirty="0" err="1"/>
              <a:t>visitor</a:t>
            </a:r>
            <a:r>
              <a:rPr lang="es-ES" sz="2800" dirty="0"/>
              <a:t>) como argumento. El visitante es una interfaz que tiene un método </a:t>
            </a:r>
            <a:r>
              <a:rPr lang="es-ES" sz="2800" dirty="0" err="1"/>
              <a:t>visit</a:t>
            </a:r>
            <a:r>
              <a:rPr lang="es-ES" sz="2800" dirty="0"/>
              <a:t> diferente para cada clase elemento; por tanto habrá implementaciones de la interfaz </a:t>
            </a:r>
            <a:r>
              <a:rPr lang="es-ES" sz="2800" dirty="0" err="1"/>
              <a:t>visitor</a:t>
            </a:r>
            <a:r>
              <a:rPr lang="es-ES" sz="2800" dirty="0"/>
              <a:t> de la forma: visitorClase1, visitorClase2... </a:t>
            </a:r>
            <a:r>
              <a:rPr lang="es-ES" sz="2800" dirty="0" err="1"/>
              <a:t>visitorClaseN</a:t>
            </a:r>
            <a:r>
              <a:rPr lang="es-ES" sz="2800" dirty="0"/>
              <a:t>. El método </a:t>
            </a:r>
            <a:r>
              <a:rPr lang="es-ES" sz="2800" dirty="0" err="1"/>
              <a:t>accept</a:t>
            </a:r>
            <a:r>
              <a:rPr lang="es-ES" sz="2800" dirty="0"/>
              <a:t> de una clase elemento llama al método </a:t>
            </a:r>
            <a:r>
              <a:rPr lang="es-ES" sz="2800" dirty="0" err="1"/>
              <a:t>visit</a:t>
            </a:r>
            <a:r>
              <a:rPr lang="es-ES" sz="2800" dirty="0"/>
              <a:t> de su clase. Clases concretas de un visitante pueden entonces ser escritas para hacer una operación en particular.</a:t>
            </a:r>
            <a:endParaRPr lang="en-US" sz="2800" dirty="0"/>
          </a:p>
          <a:p>
            <a:pPr algn="just"/>
            <a:endParaRPr lang="es-MX" dirty="0"/>
          </a:p>
        </p:txBody>
      </p:sp>
    </p:spTree>
    <p:extLst>
      <p:ext uri="{BB962C8B-B14F-4D97-AF65-F5344CB8AC3E}">
        <p14:creationId xmlns:p14="http://schemas.microsoft.com/office/powerpoint/2010/main" val="333121390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782044" y="836712"/>
            <a:ext cx="2520280" cy="599728"/>
          </a:xfrm>
        </p:spPr>
        <p:txBody>
          <a:bodyPr/>
          <a:lstStyle/>
          <a:p>
            <a:r>
              <a:rPr lang="es-ES" b="1" dirty="0"/>
              <a:t>Estructura</a:t>
            </a:r>
            <a:endParaRPr lang="en-US" dirty="0"/>
          </a:p>
        </p:txBody>
      </p:sp>
      <p:pic>
        <p:nvPicPr>
          <p:cNvPr id="4" name="Imagen 3"/>
          <p:cNvPicPr>
            <a:picLocks noChangeAspect="1"/>
          </p:cNvPicPr>
          <p:nvPr/>
        </p:nvPicPr>
        <p:blipFill>
          <a:blip r:embed="rId2"/>
          <a:stretch>
            <a:fillRect/>
          </a:stretch>
        </p:blipFill>
        <p:spPr>
          <a:xfrm>
            <a:off x="5302324" y="188640"/>
            <a:ext cx="5681616" cy="6483268"/>
          </a:xfrm>
          <a:prstGeom prst="rect">
            <a:avLst/>
          </a:prstGeom>
        </p:spPr>
      </p:pic>
    </p:spTree>
    <p:extLst>
      <p:ext uri="{BB962C8B-B14F-4D97-AF65-F5344CB8AC3E}">
        <p14:creationId xmlns:p14="http://schemas.microsoft.com/office/powerpoint/2010/main" val="273875468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a:r>
              <a:rPr lang="es-ES" b="1" dirty="0"/>
              <a:t>Consecuencias</a:t>
            </a:r>
            <a:endParaRPr lang="es-ES" dirty="0"/>
          </a:p>
        </p:txBody>
      </p:sp>
      <p:sp>
        <p:nvSpPr>
          <p:cNvPr id="7" name="Marcador de posición de contenido 13"/>
          <p:cNvSpPr>
            <a:spLocks noGrp="1"/>
          </p:cNvSpPr>
          <p:nvPr>
            <p:ph idx="1"/>
          </p:nvPr>
        </p:nvSpPr>
        <p:spPr>
          <a:xfrm>
            <a:off x="1485900" y="1365772"/>
            <a:ext cx="9134391" cy="5159572"/>
          </a:xfrm>
        </p:spPr>
        <p:txBody>
          <a:bodyPr rtlCol="0">
            <a:normAutofit fontScale="92500"/>
          </a:bodyPr>
          <a:lstStyle/>
          <a:p>
            <a:pPr lvl="0" algn="just"/>
            <a:r>
              <a:rPr lang="es-ES" sz="2800" dirty="0"/>
              <a:t>Es fácil añadir nuevas operaciones a la “Estructura De Objetos”; sólo hay que crear un nuevo “Visitante”, en vez de cambiar todas las clases a las que queremos que afecte.</a:t>
            </a:r>
            <a:endParaRPr lang="en-US" sz="2800" dirty="0"/>
          </a:p>
          <a:p>
            <a:pPr lvl="0" algn="just"/>
            <a:r>
              <a:rPr lang="es-ES" sz="2800" dirty="0"/>
              <a:t>Se juntan las operaciones relacionadas entre sí, separándose las que nada tienen que ver. Esto simplifica tanto las clases de los “Elementos” como los algoritmos definidos en los “Visitantes”.</a:t>
            </a:r>
            <a:endParaRPr lang="en-US" sz="2800" dirty="0"/>
          </a:p>
          <a:p>
            <a:pPr lvl="0" algn="just"/>
            <a:r>
              <a:rPr lang="es-ES" sz="2800" dirty="0"/>
              <a:t>Se pueden recorrer jerarquías formadas por objetos de distintos tipos (distinta clase padre), mientras que un </a:t>
            </a:r>
            <a:r>
              <a:rPr lang="es-ES" sz="2800" dirty="0" err="1"/>
              <a:t>Iterador</a:t>
            </a:r>
            <a:r>
              <a:rPr lang="es-ES" sz="2800" dirty="0"/>
              <a:t> no puede hacer esto.</a:t>
            </a:r>
            <a:endParaRPr lang="en-US" sz="2800" dirty="0"/>
          </a:p>
          <a:p>
            <a:pPr lvl="0" algn="just"/>
            <a:r>
              <a:rPr lang="es-ES" sz="2800" dirty="0"/>
              <a:t>Se puede ir acumulando el estado a medida que se recorre la estructura, en vez de tener que pasarlo como parámetro o guardarlo en variables globales.</a:t>
            </a:r>
            <a:endParaRPr lang="en-US" sz="2800" dirty="0"/>
          </a:p>
        </p:txBody>
      </p:sp>
    </p:spTree>
    <p:extLst>
      <p:ext uri="{BB962C8B-B14F-4D97-AF65-F5344CB8AC3E}">
        <p14:creationId xmlns:p14="http://schemas.microsoft.com/office/powerpoint/2010/main" val="202707235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513100" y="541879"/>
            <a:ext cx="9144001" cy="743744"/>
          </a:xfrm>
        </p:spPr>
        <p:txBody>
          <a:bodyPr rtlCol="0"/>
          <a:lstStyle/>
          <a:p>
            <a:pPr algn="ctr" rtl="0"/>
            <a:r>
              <a:rPr lang="es-ES" b="1" dirty="0"/>
              <a:t>Implementación</a:t>
            </a:r>
          </a:p>
        </p:txBody>
      </p:sp>
      <p:sp>
        <p:nvSpPr>
          <p:cNvPr id="7" name="Marcador de posición de contenido 13"/>
          <p:cNvSpPr>
            <a:spLocks noGrp="1"/>
          </p:cNvSpPr>
          <p:nvPr>
            <p:ph idx="1"/>
          </p:nvPr>
        </p:nvSpPr>
        <p:spPr>
          <a:xfrm>
            <a:off x="1485900" y="1365772"/>
            <a:ext cx="9134391" cy="1813526"/>
          </a:xfrm>
        </p:spPr>
        <p:txBody>
          <a:bodyPr rtlCol="0"/>
          <a:lstStyle/>
          <a:p>
            <a:pPr algn="just"/>
            <a:r>
              <a:rPr lang="es-MX" b="1" dirty="0"/>
              <a:t>Ejemplo del código</a:t>
            </a:r>
            <a:r>
              <a:rPr lang="es-MX" dirty="0"/>
              <a:t>: </a:t>
            </a:r>
            <a:r>
              <a:rPr lang="es-MX" dirty="0" err="1"/>
              <a:t>Bebida.scala</a:t>
            </a:r>
            <a:endParaRPr lang="es-MX" dirty="0"/>
          </a:p>
        </p:txBody>
      </p:sp>
      <p:sp>
        <p:nvSpPr>
          <p:cNvPr id="9" name="Título 12"/>
          <p:cNvSpPr txBox="1">
            <a:spLocks/>
          </p:cNvSpPr>
          <p:nvPr/>
        </p:nvSpPr>
        <p:spPr>
          <a:xfrm>
            <a:off x="1513100" y="3181171"/>
            <a:ext cx="9144001" cy="74374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es-ES" b="1" dirty="0"/>
              <a:t>Patrones relacionados</a:t>
            </a:r>
            <a:endParaRPr lang="es-ES" dirty="0"/>
          </a:p>
        </p:txBody>
      </p:sp>
      <p:sp>
        <p:nvSpPr>
          <p:cNvPr id="10" name="Marcador de posición de contenido 13"/>
          <p:cNvSpPr txBox="1">
            <a:spLocks/>
          </p:cNvSpPr>
          <p:nvPr/>
        </p:nvSpPr>
        <p:spPr>
          <a:xfrm>
            <a:off x="1485900" y="4005064"/>
            <a:ext cx="9134391" cy="1800200"/>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lvl="0" algn="just"/>
            <a:r>
              <a:rPr lang="es-MX" dirty="0" err="1"/>
              <a:t>Command</a:t>
            </a:r>
            <a:r>
              <a:rPr lang="es-MX" dirty="0"/>
              <a:t> e </a:t>
            </a:r>
            <a:r>
              <a:rPr lang="es-MX" dirty="0" err="1"/>
              <a:t>Iterator</a:t>
            </a:r>
            <a:r>
              <a:rPr lang="es-MX" dirty="0"/>
              <a:t>.</a:t>
            </a:r>
          </a:p>
        </p:txBody>
      </p:sp>
    </p:spTree>
    <p:extLst>
      <p:ext uri="{BB962C8B-B14F-4D97-AF65-F5344CB8AC3E}">
        <p14:creationId xmlns:p14="http://schemas.microsoft.com/office/powerpoint/2010/main" val="355895985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a:t>Bibliografía</a:t>
            </a:r>
            <a:endParaRPr lang="en-US" dirty="0"/>
          </a:p>
        </p:txBody>
      </p:sp>
      <p:sp>
        <p:nvSpPr>
          <p:cNvPr id="3" name="CuadroTexto 2"/>
          <p:cNvSpPr txBox="1"/>
          <p:nvPr/>
        </p:nvSpPr>
        <p:spPr>
          <a:xfrm>
            <a:off x="693812" y="2564904"/>
            <a:ext cx="10945216"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u="sng" dirty="0">
                <a:hlinkClick r:id="rId2"/>
              </a:rPr>
              <a:t>http://patronesdediseno.net16.net/comportamiento.html</a:t>
            </a:r>
            <a:endParaRPr lang="es-MX" dirty="0"/>
          </a:p>
          <a:p>
            <a:pPr marL="285750" indent="-285750">
              <a:lnSpc>
                <a:spcPct val="150000"/>
              </a:lnSpc>
              <a:buFont typeface="Arial" panose="020B0604020202020204" pitchFamily="34" charset="0"/>
              <a:buChar char="•"/>
            </a:pPr>
            <a:r>
              <a:rPr lang="es-ES" u="sng" dirty="0">
                <a:hlinkClick r:id="rId3"/>
              </a:rPr>
              <a:t>http://lucio.ls.fi.upm.es/docencia/proyecto/docs/patrones_gof.pdf</a:t>
            </a:r>
            <a:endParaRPr lang="es-MX" dirty="0"/>
          </a:p>
          <a:p>
            <a:pPr marL="285750" indent="-285750">
              <a:lnSpc>
                <a:spcPct val="150000"/>
              </a:lnSpc>
              <a:buFont typeface="Arial" panose="020B0604020202020204" pitchFamily="34" charset="0"/>
              <a:buChar char="•"/>
            </a:pPr>
            <a:r>
              <a:rPr lang="es-ES" u="sng" dirty="0">
                <a:hlinkClick r:id="rId4"/>
              </a:rPr>
              <a:t>https://www.ecured.cu/Mediator_(Patr%C3%B3n_de_dise%C3%B1o)</a:t>
            </a:r>
            <a:endParaRPr lang="es-MX" dirty="0"/>
          </a:p>
          <a:p>
            <a:pPr marL="285750" indent="-285750">
              <a:lnSpc>
                <a:spcPct val="150000"/>
              </a:lnSpc>
              <a:buFont typeface="Arial" panose="020B0604020202020204" pitchFamily="34" charset="0"/>
              <a:buChar char="•"/>
            </a:pPr>
            <a:r>
              <a:rPr lang="es-ES" u="sng" dirty="0">
                <a:hlinkClick r:id="rId5"/>
              </a:rPr>
              <a:t>http://www.dofactory.com/net/mediator-design-pattern</a:t>
            </a:r>
            <a:endParaRPr lang="es-MX" dirty="0"/>
          </a:p>
          <a:p>
            <a:pPr marL="285750" indent="-285750">
              <a:lnSpc>
                <a:spcPct val="150000"/>
              </a:lnSpc>
              <a:buFont typeface="Arial" panose="020B0604020202020204" pitchFamily="34" charset="0"/>
              <a:buChar char="•"/>
            </a:pPr>
            <a:r>
              <a:rPr lang="es-ES" u="sng" dirty="0">
                <a:hlinkClick r:id="rId6"/>
              </a:rPr>
              <a:t>http://programacion.net/articulo/patrones_de_diseno_xix_patrones_de_comportamiento_mediator_1022</a:t>
            </a:r>
            <a:endParaRPr lang="es-MX" dirty="0"/>
          </a:p>
          <a:p>
            <a:pPr marL="285750" indent="-285750">
              <a:lnSpc>
                <a:spcPct val="150000"/>
              </a:lnSpc>
              <a:buFont typeface="Arial" panose="020B0604020202020204" pitchFamily="34" charset="0"/>
              <a:buChar char="•"/>
            </a:pPr>
            <a:r>
              <a:rPr lang="es-ES" u="sng" dirty="0">
                <a:hlinkClick r:id="rId7"/>
              </a:rPr>
              <a:t>http://informaticapc.com/patrones-de-diseno/mediator.php</a:t>
            </a:r>
            <a:endParaRPr lang="es-MX" dirty="0"/>
          </a:p>
          <a:p>
            <a:pPr marL="285750" indent="-285750">
              <a:lnSpc>
                <a:spcPct val="150000"/>
              </a:lnSpc>
              <a:buFont typeface="Arial" panose="020B0604020202020204" pitchFamily="34" charset="0"/>
              <a:buChar char="•"/>
            </a:pPr>
            <a:r>
              <a:rPr lang="es-ES" u="sng" dirty="0">
                <a:hlinkClick r:id="rId8"/>
              </a:rPr>
              <a:t>https://www.ecured.cu/Strategy</a:t>
            </a:r>
            <a:endParaRPr lang="es-MX" dirty="0"/>
          </a:p>
          <a:p>
            <a:pPr marL="285750" indent="-285750">
              <a:lnSpc>
                <a:spcPct val="150000"/>
              </a:lnSpc>
              <a:buFont typeface="Arial" panose="020B0604020202020204" pitchFamily="34" charset="0"/>
              <a:buChar char="•"/>
            </a:pPr>
            <a:endParaRPr lang="es-MX" dirty="0"/>
          </a:p>
        </p:txBody>
      </p:sp>
      <p:pic>
        <p:nvPicPr>
          <p:cNvPr id="14338" name="Picture 2" descr="https://edu4uproject.files.wordpress.com/2014/01/r_bibliograf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50596" y="764704"/>
            <a:ext cx="3238500" cy="32385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5646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09836" y="1196752"/>
            <a:ext cx="8692399" cy="824880"/>
          </a:xfrm>
        </p:spPr>
        <p:txBody>
          <a:bodyPr rtlCol="0"/>
          <a:lstStyle/>
          <a:p>
            <a:r>
              <a:rPr lang="es-ES" dirty="0"/>
              <a:t>Preguntas</a:t>
            </a:r>
            <a:endParaRPr lang="en-US" dirty="0"/>
          </a:p>
        </p:txBody>
      </p:sp>
      <p:sp>
        <p:nvSpPr>
          <p:cNvPr id="3" name="CuadroTexto 2"/>
          <p:cNvSpPr txBox="1"/>
          <p:nvPr/>
        </p:nvSpPr>
        <p:spPr>
          <a:xfrm>
            <a:off x="909836" y="2276872"/>
            <a:ext cx="9649072" cy="3662541"/>
          </a:xfrm>
          <a:prstGeom prst="rect">
            <a:avLst/>
          </a:prstGeom>
          <a:noFill/>
        </p:spPr>
        <p:txBody>
          <a:bodyPr wrap="square" rtlCol="0">
            <a:spAutoFit/>
          </a:bodyPr>
          <a:lstStyle/>
          <a:p>
            <a:pPr marL="342900" indent="-342900" algn="just">
              <a:spcAft>
                <a:spcPts val="1200"/>
              </a:spcAft>
              <a:buFont typeface="+mj-lt"/>
              <a:buAutoNum type="arabicParenR"/>
            </a:pPr>
            <a:r>
              <a:rPr lang="es-MX" sz="2400" dirty="0" smtClean="0">
                <a:solidFill>
                  <a:srgbClr val="FF0000"/>
                </a:solidFill>
              </a:rPr>
              <a:t>¿Qué patrón de diseño permite separar completamente la lógica del negocio de la implementación?</a:t>
            </a:r>
          </a:p>
          <a:p>
            <a:pPr marL="342900" indent="-342900" algn="just">
              <a:spcAft>
                <a:spcPts val="1200"/>
              </a:spcAft>
              <a:buFont typeface="+mj-lt"/>
              <a:buAutoNum type="arabicParenR"/>
            </a:pPr>
            <a:r>
              <a:rPr lang="es-MX" sz="2400" dirty="0" smtClean="0">
                <a:solidFill>
                  <a:srgbClr val="FF0000"/>
                </a:solidFill>
              </a:rPr>
              <a:t>¿En qué consiste el patrón Memento? </a:t>
            </a:r>
          </a:p>
          <a:p>
            <a:pPr marL="342900" indent="-342900" algn="just">
              <a:spcAft>
                <a:spcPts val="1200"/>
              </a:spcAft>
              <a:buFont typeface="+mj-lt"/>
              <a:buAutoNum type="arabicParenR"/>
            </a:pPr>
            <a:r>
              <a:rPr lang="es-MX" sz="2400" dirty="0" smtClean="0">
                <a:solidFill>
                  <a:srgbClr val="FF0000"/>
                </a:solidFill>
              </a:rPr>
              <a:t>¿</a:t>
            </a:r>
            <a:r>
              <a:rPr lang="es-MX" sz="2400" dirty="0">
                <a:solidFill>
                  <a:srgbClr val="FF0000"/>
                </a:solidFill>
              </a:rPr>
              <a:t>Qué patrón de </a:t>
            </a:r>
            <a:r>
              <a:rPr lang="es-MX" sz="2400" dirty="0" smtClean="0">
                <a:solidFill>
                  <a:srgbClr val="FF0000"/>
                </a:solidFill>
              </a:rPr>
              <a:t>diseño  </a:t>
            </a:r>
            <a:r>
              <a:rPr lang="es-MX" sz="2400" dirty="0">
                <a:solidFill>
                  <a:srgbClr val="FF0000"/>
                </a:solidFill>
              </a:rPr>
              <a:t>encapsula el comportamiento de todo un conjunto de objetos en un solo objeto</a:t>
            </a:r>
            <a:r>
              <a:rPr lang="es-MX" sz="2400" dirty="0" smtClean="0">
                <a:solidFill>
                  <a:srgbClr val="FF0000"/>
                </a:solidFill>
              </a:rPr>
              <a:t>?</a:t>
            </a:r>
          </a:p>
          <a:p>
            <a:pPr marL="342900" indent="-342900" algn="just">
              <a:spcAft>
                <a:spcPts val="1200"/>
              </a:spcAft>
              <a:buFont typeface="+mj-lt"/>
              <a:buAutoNum type="arabicParenR"/>
            </a:pPr>
            <a:r>
              <a:rPr lang="es-MX" sz="2400" dirty="0">
                <a:solidFill>
                  <a:srgbClr val="FF0000"/>
                </a:solidFill>
              </a:rPr>
              <a:t>¿Qué soporte se proporciona al encapsular una petición como un objeto</a:t>
            </a:r>
            <a:r>
              <a:rPr lang="es-MX" sz="2400" dirty="0" smtClean="0">
                <a:solidFill>
                  <a:srgbClr val="FF0000"/>
                </a:solidFill>
              </a:rPr>
              <a:t>?</a:t>
            </a:r>
          </a:p>
          <a:p>
            <a:pPr marL="342900" indent="-342900" algn="just">
              <a:spcAft>
                <a:spcPts val="1200"/>
              </a:spcAft>
              <a:buFont typeface="+mj-lt"/>
              <a:buAutoNum type="arabicParenR"/>
            </a:pPr>
            <a:r>
              <a:rPr lang="es-MX" sz="2400" dirty="0" smtClean="0">
                <a:solidFill>
                  <a:srgbClr val="FF0000"/>
                </a:solidFill>
              </a:rPr>
              <a:t>Cuando se necesita crear un Observable ¿De que clase se necesita extender o heredar?</a:t>
            </a:r>
            <a:endParaRPr lang="es-MX" sz="2400" dirty="0">
              <a:solidFill>
                <a:srgbClr val="FF0000"/>
              </a:solidFill>
            </a:endParaRPr>
          </a:p>
        </p:txBody>
      </p:sp>
      <p:pic>
        <p:nvPicPr>
          <p:cNvPr id="15362" name="Picture 2" descr="Resultado de imagen para pregunt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2484" y="96145"/>
            <a:ext cx="3236112" cy="1925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58052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2006/documentManagement/types"/>
    <ds:schemaRef ds:uri="http://schemas.microsoft.com/office/infopath/2007/PartnerControls"/>
    <ds:schemaRef ds:uri="http://purl.org/dc/elements/1.1/"/>
    <ds:schemaRef ds:uri="http://www.w3.org/XML/1998/namespace"/>
    <ds:schemaRef ds:uri="http://purl.org/dc/terms/"/>
    <ds:schemaRef ds:uri="4873beb7-5857-4685-be1f-d57550cc96cc"/>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4439</Words>
  <Application>Microsoft Office PowerPoint</Application>
  <PresentationFormat>Personalizado</PresentationFormat>
  <Paragraphs>380</Paragraphs>
  <Slides>96</Slides>
  <Notes>56</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96</vt:i4>
      </vt:variant>
    </vt:vector>
  </HeadingPairs>
  <TitlesOfParts>
    <vt:vector size="104" baseType="lpstr">
      <vt:lpstr>Arial</vt:lpstr>
      <vt:lpstr>Calibri</vt:lpstr>
      <vt:lpstr>Corbel</vt:lpstr>
      <vt:lpstr>StarSymbol</vt:lpstr>
      <vt:lpstr>Times New Roman</vt:lpstr>
      <vt:lpstr>Trebuchet MS</vt:lpstr>
      <vt:lpstr>Túnel azul digital 16 × 9</vt:lpstr>
      <vt:lpstr>Imagen</vt:lpstr>
      <vt:lpstr>Patrones de diseño de comportamiento</vt:lpstr>
      <vt:lpstr>PATRONES DE DISEÑO DE COMPORTAMIENTO</vt:lpstr>
      <vt:lpstr>Chain of responsability</vt:lpstr>
      <vt:lpstr>Sinopsis</vt:lpstr>
      <vt:lpstr>Causas</vt:lpstr>
      <vt:lpstr>Solución</vt:lpstr>
      <vt:lpstr>Consecuencias</vt:lpstr>
      <vt:lpstr>Implementación</vt:lpstr>
      <vt:lpstr>Command</vt:lpstr>
      <vt:lpstr>Presentación de PowerPoint</vt:lpstr>
      <vt:lpstr>Presentación de PowerPoint</vt:lpstr>
      <vt:lpstr>Presentación de PowerPoint</vt:lpstr>
      <vt:lpstr>Presentación de PowerPoint</vt:lpstr>
      <vt:lpstr>Presentación de PowerPoint</vt:lpstr>
      <vt:lpstr>Implementación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Interpreter</vt:lpstr>
      <vt:lpstr>Sinopsis</vt:lpstr>
      <vt:lpstr>Causas</vt:lpstr>
      <vt:lpstr>Solución</vt:lpstr>
      <vt:lpstr>Estructura</vt:lpstr>
      <vt:lpstr>Consecuencias</vt:lpstr>
      <vt:lpstr>Implementación</vt:lpstr>
      <vt:lpstr>Iterator</vt:lpstr>
      <vt:lpstr>Sinopsis</vt:lpstr>
      <vt:lpstr>Causas</vt:lpstr>
      <vt:lpstr>Solución</vt:lpstr>
      <vt:lpstr>Consecuencias</vt:lpstr>
      <vt:lpstr>Implementación</vt:lpstr>
      <vt:lpstr>Mediator</vt:lpstr>
      <vt:lpstr>Sinopsis</vt:lpstr>
      <vt:lpstr>Causas</vt:lpstr>
      <vt:lpstr>Solución</vt:lpstr>
      <vt:lpstr>Consecuencias</vt:lpstr>
      <vt:lpstr>Implementación</vt:lpstr>
      <vt:lpstr>Memento</vt:lpstr>
      <vt:lpstr>Sinopsis</vt:lpstr>
      <vt:lpstr>Causas</vt:lpstr>
      <vt:lpstr>Solución</vt:lpstr>
      <vt:lpstr>Consecuencias</vt:lpstr>
      <vt:lpstr>Implementación</vt:lpstr>
      <vt:lpstr>Observer</vt:lpstr>
      <vt:lpstr>Sinopsis</vt:lpstr>
      <vt:lpstr>Causas</vt:lpstr>
      <vt:lpstr>Solución</vt:lpstr>
      <vt:lpstr>Participantes.</vt:lpstr>
      <vt:lpstr>Consecuencias.</vt:lpstr>
      <vt:lpstr>Implementación</vt:lpstr>
      <vt:lpstr>State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Strategy</vt:lpstr>
      <vt:lpstr>Sinopsis</vt:lpstr>
      <vt:lpstr>Causas</vt:lpstr>
      <vt:lpstr>Solución</vt:lpstr>
      <vt:lpstr>Consecuencias</vt:lpstr>
      <vt:lpstr>Implementación</vt:lpstr>
      <vt:lpstr>Template method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Visitor</vt:lpstr>
      <vt:lpstr>Sinopsis</vt:lpstr>
      <vt:lpstr>Causas</vt:lpstr>
      <vt:lpstr>Solución</vt:lpstr>
      <vt:lpstr>Estructura</vt:lpstr>
      <vt:lpstr>Consecuencias</vt:lpstr>
      <vt:lpstr>Implementación</vt:lpstr>
      <vt:lpstr>Bibliografía</vt:lpstr>
      <vt:lpstr>Preguntas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2017-02-16T15:40:27Z</dcterms:created>
  <dcterms:modified xsi:type="dcterms:W3CDTF">2017-02-23T12:04:24Z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